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embeddedFontLst>
    <p:embeddedFont>
      <p:font typeface="Ubuntu"/>
      <p:regular r:id="rId56"/>
      <p:bold r:id="rId57"/>
      <p:italic r:id="rId58"/>
      <p:boldItalic r:id="rId59"/>
    </p:embeddedFont>
    <p:embeddedFont>
      <p:font typeface="Roboto"/>
      <p:regular r:id="rId60"/>
      <p:bold r:id="rId61"/>
      <p:italic r:id="rId62"/>
      <p:boldItalic r:id="rId63"/>
    </p:embeddedFont>
    <p:embeddedFont>
      <p:font typeface="Montserra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6.xml"/><Relationship Id="rId64" Type="http://schemas.openxmlformats.org/officeDocument/2006/relationships/font" Target="fonts/Montserrat-regular.fntdata"/><Relationship Id="rId63" Type="http://schemas.openxmlformats.org/officeDocument/2006/relationships/font" Target="fonts/Roboto-boldItalic.fntdata"/><Relationship Id="rId22" Type="http://schemas.openxmlformats.org/officeDocument/2006/relationships/slide" Target="slides/slide18.xml"/><Relationship Id="rId66" Type="http://schemas.openxmlformats.org/officeDocument/2006/relationships/font" Target="fonts/Montserrat-italic.fntdata"/><Relationship Id="rId21" Type="http://schemas.openxmlformats.org/officeDocument/2006/relationships/slide" Target="slides/slide17.xml"/><Relationship Id="rId65" Type="http://schemas.openxmlformats.org/officeDocument/2006/relationships/font" Target="fonts/Montserrat-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Ubuntu-bold.fntdata"/><Relationship Id="rId12" Type="http://schemas.openxmlformats.org/officeDocument/2006/relationships/slide" Target="slides/slide8.xml"/><Relationship Id="rId56" Type="http://schemas.openxmlformats.org/officeDocument/2006/relationships/font" Target="fonts/Ubuntu-regular.fntdata"/><Relationship Id="rId15" Type="http://schemas.openxmlformats.org/officeDocument/2006/relationships/slide" Target="slides/slide11.xml"/><Relationship Id="rId59" Type="http://schemas.openxmlformats.org/officeDocument/2006/relationships/font" Target="fonts/Ubuntu-boldItalic.fntdata"/><Relationship Id="rId14" Type="http://schemas.openxmlformats.org/officeDocument/2006/relationships/slide" Target="slides/slide10.xml"/><Relationship Id="rId58" Type="http://schemas.openxmlformats.org/officeDocument/2006/relationships/font" Target="fonts/Ubuntu-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Shape 17"/>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6" name="Shape 76"/>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Shape 77"/>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Shape 62"/>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jpg"/><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jpg"/><Relationship Id="rId4" Type="http://schemas.openxmlformats.org/officeDocument/2006/relationships/image" Target="../media/image31.jpg"/><Relationship Id="rId5" Type="http://schemas.openxmlformats.org/officeDocument/2006/relationships/image" Target="../media/image34.jpg"/><Relationship Id="rId6" Type="http://schemas.openxmlformats.org/officeDocument/2006/relationships/image" Target="../media/image38.jpg"/><Relationship Id="rId7" Type="http://schemas.openxmlformats.org/officeDocument/2006/relationships/image" Target="../media/image41.jpg"/><Relationship Id="rId8"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Women and Work</a:t>
            </a:r>
            <a:endParaRPr/>
          </a:p>
          <a:p>
            <a:pPr indent="0" lvl="0" marL="0" rtl="0">
              <a:lnSpc>
                <a:spcPct val="115000"/>
              </a:lnSpc>
              <a:spcBef>
                <a:spcPts val="0"/>
              </a:spcBef>
              <a:spcAft>
                <a:spcPts val="0"/>
              </a:spcAft>
              <a:buClr>
                <a:schemeClr val="dk1"/>
              </a:buClr>
              <a:buSzPts val="1100"/>
              <a:buFont typeface="Arial"/>
              <a:buNone/>
            </a:pPr>
            <a:r>
              <a:rPr lang="en" sz="1600">
                <a:latin typeface="Montserrat"/>
                <a:ea typeface="Montserrat"/>
                <a:cs typeface="Montserrat"/>
                <a:sym typeface="Montserrat"/>
              </a:rPr>
              <a:t>An Analysis of Factors Affecting Female Labor Supply in 1975</a:t>
            </a:r>
            <a:endParaRPr sz="1600">
              <a:latin typeface="Montserrat"/>
              <a:ea typeface="Montserrat"/>
              <a:cs typeface="Montserrat"/>
              <a:sym typeface="Montserrat"/>
            </a:endParaRPr>
          </a:p>
        </p:txBody>
      </p:sp>
      <p:sp>
        <p:nvSpPr>
          <p:cNvPr id="86" name="Shape 8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Group 4</a:t>
            </a:r>
            <a:endParaRPr/>
          </a:p>
          <a:p>
            <a:pPr indent="0" lvl="0" marL="0">
              <a:spcBef>
                <a:spcPts val="0"/>
              </a:spcBef>
              <a:spcAft>
                <a:spcPts val="0"/>
              </a:spcAft>
              <a:buNone/>
            </a:pPr>
            <a:r>
              <a:t/>
            </a:r>
            <a:endParaRPr/>
          </a:p>
          <a:p>
            <a:pPr indent="0" lvl="0" marL="0">
              <a:spcBef>
                <a:spcPts val="0"/>
              </a:spcBef>
              <a:spcAft>
                <a:spcPts val="0"/>
              </a:spcAft>
              <a:buNone/>
            </a:pPr>
            <a:r>
              <a:rPr lang="en" sz="1500"/>
              <a:t>Yunjia Xie</a:t>
            </a:r>
            <a:endParaRPr sz="1500"/>
          </a:p>
          <a:p>
            <a:pPr indent="0" lvl="0" marL="0">
              <a:spcBef>
                <a:spcPts val="0"/>
              </a:spcBef>
              <a:spcAft>
                <a:spcPts val="0"/>
              </a:spcAft>
              <a:buNone/>
            </a:pPr>
            <a:r>
              <a:rPr lang="en" sz="1500"/>
              <a:t>Zhi Zeng</a:t>
            </a:r>
            <a:endParaRPr sz="1500"/>
          </a:p>
          <a:p>
            <a:pPr indent="0" lvl="0" marL="0">
              <a:spcBef>
                <a:spcPts val="0"/>
              </a:spcBef>
              <a:spcAft>
                <a:spcPts val="0"/>
              </a:spcAft>
              <a:buNone/>
            </a:pPr>
            <a:r>
              <a:rPr lang="en" sz="1500"/>
              <a:t>Jaemin Kim</a:t>
            </a:r>
            <a:endParaRPr sz="1500"/>
          </a:p>
          <a:p>
            <a:pPr indent="0" lvl="0" marL="0">
              <a:spcBef>
                <a:spcPts val="0"/>
              </a:spcBef>
              <a:spcAft>
                <a:spcPts val="0"/>
              </a:spcAft>
              <a:buNone/>
            </a:pPr>
            <a:r>
              <a:rPr lang="en" sz="1500"/>
              <a:t>Roshen Samuel</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Plots of variables - Husband’s Education Level</a:t>
            </a:r>
            <a:endParaRPr/>
          </a:p>
        </p:txBody>
      </p:sp>
      <p:sp>
        <p:nvSpPr>
          <p:cNvPr id="147" name="Shape 1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48" name="Shape 148"/>
          <p:cNvPicPr preferRelativeResize="0"/>
          <p:nvPr/>
        </p:nvPicPr>
        <p:blipFill>
          <a:blip r:embed="rId3">
            <a:alphaModFix/>
          </a:blip>
          <a:stretch>
            <a:fillRect/>
          </a:stretch>
        </p:blipFill>
        <p:spPr>
          <a:xfrm>
            <a:off x="411200" y="1171825"/>
            <a:ext cx="4209026" cy="3166601"/>
          </a:xfrm>
          <a:prstGeom prst="rect">
            <a:avLst/>
          </a:prstGeom>
          <a:noFill/>
          <a:ln>
            <a:noFill/>
          </a:ln>
        </p:spPr>
      </p:pic>
      <p:sp>
        <p:nvSpPr>
          <p:cNvPr id="149" name="Shape 149"/>
          <p:cNvSpPr txBox="1"/>
          <p:nvPr/>
        </p:nvSpPr>
        <p:spPr>
          <a:xfrm>
            <a:off x="5439925" y="1571850"/>
            <a:ext cx="3198300" cy="19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a:t>As the husband’s level of education increased, the wife’s work hours also increased. </a:t>
            </a:r>
            <a:endParaRPr b="1" i="1"/>
          </a:p>
          <a:p>
            <a:pPr indent="0" lvl="0" marL="0" rtl="0">
              <a:spcBef>
                <a:spcPts val="0"/>
              </a:spcBef>
              <a:spcAft>
                <a:spcPts val="0"/>
              </a:spcAft>
              <a:buNone/>
            </a:pPr>
            <a:r>
              <a:t/>
            </a:r>
            <a:endParaRPr i="1"/>
          </a:p>
          <a:p>
            <a:pPr indent="0" lvl="0" marL="0" rtl="0">
              <a:spcBef>
                <a:spcPts val="0"/>
              </a:spcBef>
              <a:spcAft>
                <a:spcPts val="0"/>
              </a:spcAft>
              <a:buNone/>
            </a:pPr>
            <a:r>
              <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Plots of variables - Husband’s Hourly Wage </a:t>
            </a:r>
            <a:endParaRPr/>
          </a:p>
        </p:txBody>
      </p:sp>
      <p:sp>
        <p:nvSpPr>
          <p:cNvPr id="155" name="Shape 15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56" name="Shape 156"/>
          <p:cNvPicPr preferRelativeResize="0"/>
          <p:nvPr/>
        </p:nvPicPr>
        <p:blipFill>
          <a:blip r:embed="rId3">
            <a:alphaModFix/>
          </a:blip>
          <a:stretch>
            <a:fillRect/>
          </a:stretch>
        </p:blipFill>
        <p:spPr>
          <a:xfrm>
            <a:off x="351750" y="1229875"/>
            <a:ext cx="4460948" cy="3385850"/>
          </a:xfrm>
          <a:prstGeom prst="rect">
            <a:avLst/>
          </a:prstGeom>
          <a:noFill/>
          <a:ln>
            <a:noFill/>
          </a:ln>
        </p:spPr>
      </p:pic>
      <p:sp>
        <p:nvSpPr>
          <p:cNvPr id="157" name="Shape 157"/>
          <p:cNvSpPr txBox="1"/>
          <p:nvPr/>
        </p:nvSpPr>
        <p:spPr>
          <a:xfrm>
            <a:off x="5439925" y="1571850"/>
            <a:ext cx="3198300" cy="19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a:t>As the husband’s hourly wage increased, the wife’s work hours decreased. </a:t>
            </a:r>
            <a:endParaRPr b="1"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Initial Model</a:t>
            </a:r>
            <a:endParaRPr/>
          </a:p>
        </p:txBody>
      </p:sp>
      <p:sp>
        <p:nvSpPr>
          <p:cNvPr id="163" name="Shape 16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64" name="Shape 164"/>
          <p:cNvPicPr preferRelativeResize="0"/>
          <p:nvPr/>
        </p:nvPicPr>
        <p:blipFill>
          <a:blip r:embed="rId3">
            <a:alphaModFix/>
          </a:blip>
          <a:stretch>
            <a:fillRect/>
          </a:stretch>
        </p:blipFill>
        <p:spPr>
          <a:xfrm>
            <a:off x="311700" y="1229875"/>
            <a:ext cx="3603786" cy="3338999"/>
          </a:xfrm>
          <a:prstGeom prst="rect">
            <a:avLst/>
          </a:prstGeom>
          <a:noFill/>
          <a:ln>
            <a:noFill/>
          </a:ln>
        </p:spPr>
      </p:pic>
      <p:sp>
        <p:nvSpPr>
          <p:cNvPr id="165" name="Shape 165"/>
          <p:cNvSpPr txBox="1"/>
          <p:nvPr/>
        </p:nvSpPr>
        <p:spPr>
          <a:xfrm>
            <a:off x="4783850" y="1373575"/>
            <a:ext cx="3198300" cy="259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
              <a:t>Initial model with the wife’s number of work hours as the response variable.</a:t>
            </a:r>
            <a:endParaRPr b="1" i="1"/>
          </a:p>
          <a:p>
            <a:pPr indent="0" lvl="0" marL="0">
              <a:spcBef>
                <a:spcPts val="0"/>
              </a:spcBef>
              <a:spcAft>
                <a:spcPts val="0"/>
              </a:spcAft>
              <a:buNone/>
            </a:pPr>
            <a:r>
              <a:t/>
            </a:r>
            <a:endParaRPr b="1" i="1"/>
          </a:p>
          <a:p>
            <a:pPr indent="0" lvl="0" marL="0">
              <a:spcBef>
                <a:spcPts val="0"/>
              </a:spcBef>
              <a:spcAft>
                <a:spcPts val="0"/>
              </a:spcAft>
              <a:buNone/>
            </a:pPr>
            <a:r>
              <a:rPr b="1" i="1" lang="en"/>
              <a:t>Even though there is no VIF that is greater than 10(highest VIF value is approximately 5.25), we can see that the model contains a few variables that have a p-value that is greater than .05, which indicates that we should remove these variables.</a:t>
            </a:r>
            <a:endParaRPr b="1" i="1"/>
          </a:p>
          <a:p>
            <a:pPr indent="0" lvl="0" marL="0">
              <a:spcBef>
                <a:spcPts val="0"/>
              </a:spcBef>
              <a:spcAft>
                <a:spcPts val="0"/>
              </a:spcAft>
              <a:buNone/>
            </a:pPr>
            <a:r>
              <a:t/>
            </a:r>
            <a:endParaRPr i="1"/>
          </a:p>
          <a:p>
            <a:pPr indent="0" lvl="0" marL="0" rtl="0">
              <a:spcBef>
                <a:spcPts val="0"/>
              </a:spcBef>
              <a:spcAft>
                <a:spcPts val="0"/>
              </a:spcAft>
              <a:buNone/>
            </a:pPr>
            <a:r>
              <a:t/>
            </a:r>
            <a:endParaRPr i="1"/>
          </a:p>
        </p:txBody>
      </p:sp>
      <p:sp>
        <p:nvSpPr>
          <p:cNvPr id="166" name="Shape 166"/>
          <p:cNvSpPr/>
          <p:nvPr/>
        </p:nvSpPr>
        <p:spPr>
          <a:xfrm>
            <a:off x="2911300" y="2036550"/>
            <a:ext cx="492000" cy="300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a:off x="2911300" y="2421450"/>
            <a:ext cx="492000" cy="300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a:off x="2952250" y="2997375"/>
            <a:ext cx="410100" cy="220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2979550" y="3218175"/>
            <a:ext cx="355500" cy="220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a:off x="2911300" y="3671275"/>
            <a:ext cx="492000" cy="300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a:off x="2952250" y="3971875"/>
            <a:ext cx="410100" cy="220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a:off x="2979550" y="4125700"/>
            <a:ext cx="355500" cy="274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3403300" y="2228575"/>
            <a:ext cx="492000" cy="3006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Variable Selection</a:t>
            </a:r>
            <a:endParaRPr/>
          </a:p>
        </p:txBody>
      </p:sp>
      <p:sp>
        <p:nvSpPr>
          <p:cNvPr id="179" name="Shape 1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80" name="Shape 180"/>
          <p:cNvPicPr preferRelativeResize="0"/>
          <p:nvPr/>
        </p:nvPicPr>
        <p:blipFill>
          <a:blip r:embed="rId3">
            <a:alphaModFix/>
          </a:blip>
          <a:stretch>
            <a:fillRect/>
          </a:stretch>
        </p:blipFill>
        <p:spPr>
          <a:xfrm>
            <a:off x="311700" y="1229875"/>
            <a:ext cx="3992025" cy="1572100"/>
          </a:xfrm>
          <a:prstGeom prst="rect">
            <a:avLst/>
          </a:prstGeom>
          <a:noFill/>
          <a:ln>
            <a:noFill/>
          </a:ln>
        </p:spPr>
      </p:pic>
      <p:pic>
        <p:nvPicPr>
          <p:cNvPr id="181" name="Shape 181"/>
          <p:cNvPicPr preferRelativeResize="0"/>
          <p:nvPr/>
        </p:nvPicPr>
        <p:blipFill>
          <a:blip r:embed="rId4">
            <a:alphaModFix/>
          </a:blip>
          <a:stretch>
            <a:fillRect/>
          </a:stretch>
        </p:blipFill>
        <p:spPr>
          <a:xfrm>
            <a:off x="312149" y="2801975"/>
            <a:ext cx="3991125" cy="1788975"/>
          </a:xfrm>
          <a:prstGeom prst="rect">
            <a:avLst/>
          </a:prstGeom>
          <a:noFill/>
          <a:ln>
            <a:noFill/>
          </a:ln>
        </p:spPr>
      </p:pic>
      <p:pic>
        <p:nvPicPr>
          <p:cNvPr id="182" name="Shape 182"/>
          <p:cNvPicPr preferRelativeResize="0"/>
          <p:nvPr/>
        </p:nvPicPr>
        <p:blipFill>
          <a:blip r:embed="rId5">
            <a:alphaModFix/>
          </a:blip>
          <a:stretch>
            <a:fillRect/>
          </a:stretch>
        </p:blipFill>
        <p:spPr>
          <a:xfrm>
            <a:off x="4385300" y="2821700"/>
            <a:ext cx="3827600" cy="1749525"/>
          </a:xfrm>
          <a:prstGeom prst="rect">
            <a:avLst/>
          </a:prstGeom>
          <a:noFill/>
          <a:ln>
            <a:noFill/>
          </a:ln>
        </p:spPr>
      </p:pic>
      <p:sp>
        <p:nvSpPr>
          <p:cNvPr id="183" name="Shape 183"/>
          <p:cNvSpPr txBox="1"/>
          <p:nvPr/>
        </p:nvSpPr>
        <p:spPr>
          <a:xfrm>
            <a:off x="4783850" y="1302825"/>
            <a:ext cx="3198300" cy="142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a:t>Stepwise, forward, and backward selection all led to the same conclusion - the variables that should be kept in the model are: hearnw, experience, agew, child6, income, wageh, and hoursh</a:t>
            </a:r>
            <a:endParaRPr i="1"/>
          </a:p>
          <a:p>
            <a:pPr indent="0" lvl="0" marL="0" rtl="0">
              <a:spcBef>
                <a:spcPts val="0"/>
              </a:spcBef>
              <a:spcAft>
                <a:spcPts val="0"/>
              </a:spcAft>
              <a:buNone/>
            </a:pPr>
            <a:r>
              <a:t/>
            </a:r>
            <a:endParaRPr i="1"/>
          </a:p>
          <a:p>
            <a:pPr indent="0" lvl="0" marL="0" rtl="0">
              <a:spcBef>
                <a:spcPts val="0"/>
              </a:spcBef>
              <a:spcAft>
                <a:spcPts val="0"/>
              </a:spcAft>
              <a:buNone/>
            </a:pPr>
            <a:r>
              <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9" name="Shape 18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90" name="Shape 190"/>
          <p:cNvPicPr preferRelativeResize="0"/>
          <p:nvPr/>
        </p:nvPicPr>
        <p:blipFill>
          <a:blip r:embed="rId3">
            <a:alphaModFix/>
          </a:blip>
          <a:stretch>
            <a:fillRect/>
          </a:stretch>
        </p:blipFill>
        <p:spPr>
          <a:xfrm>
            <a:off x="311700" y="1229875"/>
            <a:ext cx="3460725" cy="1138050"/>
          </a:xfrm>
          <a:prstGeom prst="rect">
            <a:avLst/>
          </a:prstGeom>
          <a:noFill/>
          <a:ln>
            <a:noFill/>
          </a:ln>
        </p:spPr>
      </p:pic>
      <p:pic>
        <p:nvPicPr>
          <p:cNvPr id="191" name="Shape 191"/>
          <p:cNvPicPr preferRelativeResize="0"/>
          <p:nvPr/>
        </p:nvPicPr>
        <p:blipFill>
          <a:blip r:embed="rId4">
            <a:alphaModFix/>
          </a:blip>
          <a:stretch>
            <a:fillRect/>
          </a:stretch>
        </p:blipFill>
        <p:spPr>
          <a:xfrm>
            <a:off x="5235575" y="1197975"/>
            <a:ext cx="3596726" cy="2747550"/>
          </a:xfrm>
          <a:prstGeom prst="rect">
            <a:avLst/>
          </a:prstGeom>
          <a:noFill/>
          <a:ln>
            <a:noFill/>
          </a:ln>
        </p:spPr>
      </p:pic>
      <p:sp>
        <p:nvSpPr>
          <p:cNvPr id="192" name="Shape 192"/>
          <p:cNvSpPr txBox="1"/>
          <p:nvPr/>
        </p:nvSpPr>
        <p:spPr>
          <a:xfrm>
            <a:off x="669750" y="2367925"/>
            <a:ext cx="3977400" cy="197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
              <a:t>After the amount of variables were narrowed down, we can see the following: </a:t>
            </a:r>
            <a:endParaRPr b="1" i="1"/>
          </a:p>
          <a:p>
            <a:pPr indent="-317500" lvl="0" marL="457200" rtl="0">
              <a:spcBef>
                <a:spcPts val="0"/>
              </a:spcBef>
              <a:spcAft>
                <a:spcPts val="0"/>
              </a:spcAft>
              <a:buSzPts val="1400"/>
              <a:buAutoNum type="arabicPeriod"/>
            </a:pPr>
            <a:r>
              <a:rPr b="1" i="1" lang="en"/>
              <a:t>Since the p-value of the f-test is less than .05, we can reject the null hypothesis that the variables have equal means </a:t>
            </a:r>
            <a:endParaRPr b="1" i="1"/>
          </a:p>
          <a:p>
            <a:pPr indent="-317500" lvl="0" marL="457200" rtl="0">
              <a:spcBef>
                <a:spcPts val="0"/>
              </a:spcBef>
              <a:spcAft>
                <a:spcPts val="0"/>
              </a:spcAft>
              <a:buSzPts val="1400"/>
              <a:buAutoNum type="arabicPeriod"/>
            </a:pPr>
            <a:r>
              <a:rPr b="1" i="1" lang="en"/>
              <a:t>Adjusted R^2 is .39999</a:t>
            </a:r>
            <a:endParaRPr b="1" i="1"/>
          </a:p>
          <a:p>
            <a:pPr indent="-317500" lvl="0" marL="457200">
              <a:spcBef>
                <a:spcPts val="0"/>
              </a:spcBef>
              <a:spcAft>
                <a:spcPts val="0"/>
              </a:spcAft>
              <a:buSzPts val="1400"/>
              <a:buAutoNum type="arabicPeriod"/>
            </a:pPr>
            <a:r>
              <a:rPr b="1" i="1" lang="en"/>
              <a:t>The only variables relating to the husband and children left in the model are child6, wageh and hoursh. </a:t>
            </a:r>
            <a:endParaRPr b="1"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Diagnostics</a:t>
            </a:r>
            <a:endParaRPr/>
          </a:p>
        </p:txBody>
      </p:sp>
      <p:sp>
        <p:nvSpPr>
          <p:cNvPr id="198" name="Shape 19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99" name="Shape 199"/>
          <p:cNvPicPr preferRelativeResize="0"/>
          <p:nvPr/>
        </p:nvPicPr>
        <p:blipFill>
          <a:blip r:embed="rId3">
            <a:alphaModFix/>
          </a:blip>
          <a:stretch>
            <a:fillRect/>
          </a:stretch>
        </p:blipFill>
        <p:spPr>
          <a:xfrm>
            <a:off x="4147525" y="0"/>
            <a:ext cx="4996476" cy="4726475"/>
          </a:xfrm>
          <a:prstGeom prst="rect">
            <a:avLst/>
          </a:prstGeom>
          <a:noFill/>
          <a:ln>
            <a:noFill/>
          </a:ln>
        </p:spPr>
      </p:pic>
      <p:sp>
        <p:nvSpPr>
          <p:cNvPr id="200" name="Shape 200"/>
          <p:cNvSpPr txBox="1"/>
          <p:nvPr/>
        </p:nvSpPr>
        <p:spPr>
          <a:xfrm>
            <a:off x="311700" y="1585800"/>
            <a:ext cx="3720300" cy="27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i="1"/>
          </a:p>
          <a:p>
            <a:pPr indent="0" lvl="0" marL="0" rtl="0" algn="ctr">
              <a:spcBef>
                <a:spcPts val="0"/>
              </a:spcBef>
              <a:spcAft>
                <a:spcPts val="0"/>
              </a:spcAft>
              <a:buNone/>
            </a:pPr>
            <a:r>
              <a:rPr b="1" i="1" lang="en"/>
              <a:t>We can see from the diagnostic plots that there are no observations that have a Cook’s Distance that are greater than 1, and the data from the plots as a whole appears to be normal. </a:t>
            </a:r>
            <a:endParaRPr b="1"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p:txBody>
      </p:sp>
      <p:sp>
        <p:nvSpPr>
          <p:cNvPr id="206" name="Shape 20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What variables relating to children and the husband are most important when examining the amount of hours the wife worked in a year? </a:t>
            </a:r>
            <a:endParaRPr i="1" sz="1200">
              <a:solidFill>
                <a:srgbClr val="FF0000"/>
              </a:solidFill>
            </a:endParaRPr>
          </a:p>
          <a:p>
            <a:pPr indent="0" lvl="0" marL="0" rtl="0">
              <a:lnSpc>
                <a:spcPct val="100000"/>
              </a:lnSpc>
              <a:spcBef>
                <a:spcPts val="0"/>
              </a:spcBef>
              <a:spcAft>
                <a:spcPts val="0"/>
              </a:spcAft>
              <a:buNone/>
            </a:pPr>
            <a:r>
              <a:rPr i="1" lang="en" sz="1200">
                <a:solidFill>
                  <a:srgbClr val="FF0000"/>
                </a:solidFill>
              </a:rPr>
              <a:t>The remaining variables were wageh, hoursh, and child6. </a:t>
            </a:r>
            <a:endParaRPr i="1" sz="1200">
              <a:solidFill>
                <a:srgbClr val="FF0000"/>
              </a:solidFill>
            </a:endParaRPr>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rPr lang="en" sz="1400"/>
              <a:t>How much of an impact did the important childrens variable have? </a:t>
            </a:r>
            <a:endParaRPr i="1" sz="1200">
              <a:solidFill>
                <a:srgbClr val="FF0000"/>
              </a:solidFill>
            </a:endParaRPr>
          </a:p>
          <a:p>
            <a:pPr indent="0" lvl="0" marL="0" rtl="0">
              <a:lnSpc>
                <a:spcPct val="100000"/>
              </a:lnSpc>
              <a:spcBef>
                <a:spcPts val="0"/>
              </a:spcBef>
              <a:spcAft>
                <a:spcPts val="0"/>
              </a:spcAft>
              <a:buNone/>
            </a:pPr>
            <a:r>
              <a:rPr i="1" lang="en" sz="1200">
                <a:solidFill>
                  <a:srgbClr val="FF0000"/>
                </a:solidFill>
              </a:rPr>
              <a:t>For every 1 unit increase in child6, this would decrease the amount of hours worked by the wife by about 350 hours. </a:t>
            </a:r>
            <a:endParaRPr sz="1200"/>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rPr lang="en" sz="1400"/>
              <a:t>How much of an impact did the important husband variables have? </a:t>
            </a:r>
            <a:endParaRPr i="1" sz="1200">
              <a:solidFill>
                <a:srgbClr val="FF0000"/>
              </a:solidFill>
            </a:endParaRPr>
          </a:p>
          <a:p>
            <a:pPr indent="0" lvl="0" marL="0" rtl="0">
              <a:lnSpc>
                <a:spcPct val="100000"/>
              </a:lnSpc>
              <a:spcBef>
                <a:spcPts val="0"/>
              </a:spcBef>
              <a:spcAft>
                <a:spcPts val="0"/>
              </a:spcAft>
              <a:buNone/>
            </a:pPr>
            <a:r>
              <a:rPr i="1" lang="en" sz="1200">
                <a:solidFill>
                  <a:srgbClr val="FF0000"/>
                </a:solidFill>
              </a:rPr>
              <a:t>For every 1 unit increase in wageh, this would decrease the amount of hours worked by the wife by nearly 90 hours.</a:t>
            </a:r>
            <a:endParaRPr i="1" sz="1200">
              <a:solidFill>
                <a:srgbClr val="FF0000"/>
              </a:solidFill>
            </a:endParaRPr>
          </a:p>
          <a:p>
            <a:pPr indent="0" lvl="0" marL="0" rtl="0">
              <a:lnSpc>
                <a:spcPct val="100000"/>
              </a:lnSpc>
              <a:spcBef>
                <a:spcPts val="0"/>
              </a:spcBef>
              <a:spcAft>
                <a:spcPts val="0"/>
              </a:spcAft>
              <a:buNone/>
            </a:pPr>
            <a:r>
              <a:rPr i="1" lang="en" sz="1200">
                <a:solidFill>
                  <a:srgbClr val="FF0000"/>
                </a:solidFill>
              </a:rPr>
              <a:t>For every 1 unit increase in hoursh, this would decrease the amount of hours worked by the wife by nearly .28 hours.</a:t>
            </a:r>
            <a:endParaRPr i="1" sz="1200">
              <a:solidFill>
                <a:srgbClr val="FF0000"/>
              </a:solidFill>
            </a:endParaRPr>
          </a:p>
          <a:p>
            <a:pPr indent="0" lvl="0" marL="0" rtl="0">
              <a:lnSpc>
                <a:spcPct val="100000"/>
              </a:lnSpc>
              <a:spcBef>
                <a:spcPts val="0"/>
              </a:spcBef>
              <a:spcAft>
                <a:spcPts val="0"/>
              </a:spcAft>
              <a:buNone/>
            </a:pPr>
            <a:r>
              <a:t/>
            </a:r>
            <a:endParaRPr sz="1400"/>
          </a:p>
          <a:p>
            <a:pPr indent="0" lvl="0" marL="0" rtl="0">
              <a:lnSpc>
                <a:spcPct val="100000"/>
              </a:lnSpc>
              <a:spcBef>
                <a:spcPts val="0"/>
              </a:spcBef>
              <a:spcAft>
                <a:spcPts val="0"/>
              </a:spcAft>
              <a:buNone/>
            </a:pPr>
            <a:r>
              <a:rPr lang="en" sz="1400"/>
              <a:t>Is there any relation to the husband’s education level and the amount of hours the wife worked?</a:t>
            </a:r>
            <a:endParaRPr sz="1400"/>
          </a:p>
          <a:p>
            <a:pPr indent="0" lvl="0" marL="0" rtl="0">
              <a:lnSpc>
                <a:spcPct val="100000"/>
              </a:lnSpc>
              <a:spcBef>
                <a:spcPts val="0"/>
              </a:spcBef>
              <a:spcAft>
                <a:spcPts val="0"/>
              </a:spcAft>
              <a:buNone/>
            </a:pPr>
            <a:r>
              <a:rPr i="1" lang="en" sz="1200">
                <a:solidFill>
                  <a:srgbClr val="FF0000"/>
                </a:solidFill>
              </a:rPr>
              <a:t>From our reduced model, we can see that the husband’s educational level has no significant impact on the amount of hours the wife worked. </a:t>
            </a:r>
            <a:endParaRPr sz="1200"/>
          </a:p>
          <a:p>
            <a:pPr indent="0" lvl="0" marL="0" rtl="0">
              <a:spcBef>
                <a:spcPts val="0"/>
              </a:spcBef>
              <a:spcAft>
                <a:spcPts val="1600"/>
              </a:spcAft>
              <a:buNone/>
            </a:pPr>
            <a:r>
              <a:rPr lang="en" sz="1400"/>
              <a:t>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490250" y="526350"/>
            <a:ext cx="8392500" cy="4090800"/>
          </a:xfrm>
          <a:prstGeom prst="rect">
            <a:avLst/>
          </a:prstGeom>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3600">
                <a:solidFill>
                  <a:srgbClr val="F3F3F3"/>
                </a:solidFill>
                <a:latin typeface="Trebuchet MS"/>
                <a:ea typeface="Trebuchet MS"/>
                <a:cs typeface="Trebuchet MS"/>
                <a:sym typeface="Trebuchet MS"/>
              </a:rPr>
              <a:t>Logistic Regression </a:t>
            </a:r>
            <a:r>
              <a:rPr b="1" lang="en" sz="3600">
                <a:solidFill>
                  <a:srgbClr val="F3F3F3"/>
                </a:solidFill>
                <a:latin typeface="Trebuchet MS"/>
                <a:ea typeface="Trebuchet MS"/>
                <a:cs typeface="Trebuchet MS"/>
                <a:sym typeface="Trebuchet MS"/>
              </a:rPr>
              <a:t>by Yunjia (Leah)</a:t>
            </a:r>
            <a:endParaRPr b="1" sz="3600">
              <a:solidFill>
                <a:srgbClr val="F3F3F3"/>
              </a:solidFill>
              <a:latin typeface="Trebuchet MS"/>
              <a:ea typeface="Trebuchet MS"/>
              <a:cs typeface="Trebuchet MS"/>
              <a:sym typeface="Trebuchet MS"/>
            </a:endParaRPr>
          </a:p>
          <a:p>
            <a:pPr indent="0" lvl="0" marL="0" rtl="0">
              <a:lnSpc>
                <a:spcPct val="115000"/>
              </a:lnSpc>
              <a:spcBef>
                <a:spcPts val="1600"/>
              </a:spcBef>
              <a:spcAft>
                <a:spcPts val="0"/>
              </a:spcAft>
              <a:buNone/>
            </a:pPr>
            <a:r>
              <a:t/>
            </a:r>
            <a:endParaRPr b="1" sz="2000">
              <a:solidFill>
                <a:srgbClr val="FFFFFF"/>
              </a:solidFill>
            </a:endParaRPr>
          </a:p>
          <a:p>
            <a:pPr indent="-336550" lvl="0" marL="457200" rtl="0">
              <a:lnSpc>
                <a:spcPct val="150000"/>
              </a:lnSpc>
              <a:spcBef>
                <a:spcPts val="1600"/>
              </a:spcBef>
              <a:spcAft>
                <a:spcPts val="0"/>
              </a:spcAft>
              <a:buClr>
                <a:srgbClr val="FFFFFF"/>
              </a:buClr>
              <a:buSzPts val="1700"/>
              <a:buChar char="●"/>
            </a:pPr>
            <a:r>
              <a:rPr lang="en" sz="1700">
                <a:solidFill>
                  <a:srgbClr val="FFFFFF"/>
                </a:solidFill>
              </a:rPr>
              <a:t>Did women’s working status strongly depend on their educational attainment?</a:t>
            </a:r>
            <a:endParaRPr sz="1700">
              <a:solidFill>
                <a:srgbClr val="FFFFFF"/>
              </a:solidFill>
            </a:endParaRPr>
          </a:p>
          <a:p>
            <a:pPr indent="-336550" lvl="0" marL="457200" rtl="0">
              <a:lnSpc>
                <a:spcPct val="150000"/>
              </a:lnSpc>
              <a:spcBef>
                <a:spcPts val="0"/>
              </a:spcBef>
              <a:spcAft>
                <a:spcPts val="0"/>
              </a:spcAft>
              <a:buClr>
                <a:srgbClr val="FFFFFF"/>
              </a:buClr>
              <a:buSzPts val="1700"/>
              <a:buChar char="●"/>
            </a:pPr>
            <a:r>
              <a:rPr lang="en" sz="1700">
                <a:solidFill>
                  <a:srgbClr val="FFFFFF"/>
                </a:solidFill>
              </a:rPr>
              <a:t>Does husbands’ educational attainment influenced wives’ work status?</a:t>
            </a:r>
            <a:endParaRPr sz="1700">
              <a:solidFill>
                <a:srgbClr val="FFFFFF"/>
              </a:solidFill>
            </a:endParaRPr>
          </a:p>
          <a:p>
            <a:pPr indent="-336550" lvl="0" marL="457200" rtl="0">
              <a:lnSpc>
                <a:spcPct val="150000"/>
              </a:lnSpc>
              <a:spcBef>
                <a:spcPts val="0"/>
              </a:spcBef>
              <a:spcAft>
                <a:spcPts val="0"/>
              </a:spcAft>
              <a:buClr>
                <a:srgbClr val="FFFFFF"/>
              </a:buClr>
              <a:buSzPts val="1700"/>
              <a:buChar char="●"/>
            </a:pPr>
            <a:r>
              <a:rPr lang="en" sz="1700">
                <a:solidFill>
                  <a:srgbClr val="FFFFFF"/>
                </a:solidFill>
              </a:rPr>
              <a:t>Was women who born in an academically dominated family likely to engage in a labor force?</a:t>
            </a:r>
            <a:endParaRPr sz="1700">
              <a:solidFill>
                <a:srgbClr val="FFFFFF"/>
              </a:solidFill>
            </a:endParaRPr>
          </a:p>
          <a:p>
            <a:pPr indent="-336550" lvl="0" marL="457200" rtl="0">
              <a:lnSpc>
                <a:spcPct val="150000"/>
              </a:lnSpc>
              <a:spcBef>
                <a:spcPts val="0"/>
              </a:spcBef>
              <a:spcAft>
                <a:spcPts val="0"/>
              </a:spcAft>
              <a:buClr>
                <a:srgbClr val="FFFFFF"/>
              </a:buClr>
              <a:buSzPts val="1700"/>
              <a:buChar char="●"/>
            </a:pPr>
            <a:r>
              <a:rPr lang="en" sz="1700">
                <a:solidFill>
                  <a:srgbClr val="FFFFFF"/>
                </a:solidFill>
              </a:rPr>
              <a:t>Besides educational indicators, what predictors are significant in logistic regression?</a:t>
            </a:r>
            <a:endParaRPr sz="17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17" name="Shape 21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18" name="Shape 2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t/>
            </a:r>
            <a:endParaRPr/>
          </a:p>
        </p:txBody>
      </p:sp>
      <p:sp>
        <p:nvSpPr>
          <p:cNvPr id="219" name="Shape 219"/>
          <p:cNvSpPr txBox="1"/>
          <p:nvPr/>
        </p:nvSpPr>
        <p:spPr>
          <a:xfrm>
            <a:off x="190725" y="120875"/>
            <a:ext cx="88089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1C232"/>
                </a:solidFill>
                <a:latin typeface="Ubuntu"/>
                <a:ea typeface="Ubuntu"/>
                <a:cs typeface="Ubuntu"/>
                <a:sym typeface="Ubuntu"/>
              </a:rPr>
              <a:t>Interesting Facts</a:t>
            </a:r>
            <a:endParaRPr sz="4800">
              <a:solidFill>
                <a:srgbClr val="F1C232"/>
              </a:solidFill>
              <a:latin typeface="Ubuntu"/>
              <a:ea typeface="Ubuntu"/>
              <a:cs typeface="Ubuntu"/>
              <a:sym typeface="Ubuntu"/>
            </a:endParaRPr>
          </a:p>
        </p:txBody>
      </p:sp>
      <p:pic>
        <p:nvPicPr>
          <p:cNvPr id="220" name="Shape 220"/>
          <p:cNvPicPr preferRelativeResize="0"/>
          <p:nvPr/>
        </p:nvPicPr>
        <p:blipFill>
          <a:blip r:embed="rId3">
            <a:alphaModFix/>
          </a:blip>
          <a:stretch>
            <a:fillRect/>
          </a:stretch>
        </p:blipFill>
        <p:spPr>
          <a:xfrm>
            <a:off x="190725" y="1151100"/>
            <a:ext cx="4278174" cy="3208625"/>
          </a:xfrm>
          <a:prstGeom prst="rect">
            <a:avLst/>
          </a:prstGeom>
          <a:noFill/>
          <a:ln>
            <a:noFill/>
          </a:ln>
        </p:spPr>
      </p:pic>
      <p:pic>
        <p:nvPicPr>
          <p:cNvPr id="221" name="Shape 221"/>
          <p:cNvPicPr preferRelativeResize="0"/>
          <p:nvPr/>
        </p:nvPicPr>
        <p:blipFill>
          <a:blip r:embed="rId4">
            <a:alphaModFix/>
          </a:blip>
          <a:stretch>
            <a:fillRect/>
          </a:stretch>
        </p:blipFill>
        <p:spPr>
          <a:xfrm>
            <a:off x="4743700" y="1207113"/>
            <a:ext cx="4109749" cy="30966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txBox="1"/>
          <p:nvPr>
            <p:ph idx="2" type="body"/>
          </p:nvPr>
        </p:nvSpPr>
        <p:spPr>
          <a:xfrm>
            <a:off x="4939500" y="523425"/>
            <a:ext cx="3837000" cy="3895800"/>
          </a:xfrm>
          <a:prstGeom prst="rect">
            <a:avLst/>
          </a:prstGeom>
        </p:spPr>
        <p:txBody>
          <a:bodyPr anchorCtr="0" anchor="ctr" bIns="91425" lIns="91425" spcFirstLastPara="1" rIns="91425" wrap="square" tIns="91425">
            <a:noAutofit/>
          </a:bodyPr>
          <a:lstStyle/>
          <a:p>
            <a:pPr indent="0" lvl="0" marL="0">
              <a:lnSpc>
                <a:spcPct val="150000"/>
              </a:lnSpc>
              <a:spcBef>
                <a:spcPts val="0"/>
              </a:spcBef>
              <a:spcAft>
                <a:spcPts val="1600"/>
              </a:spcAft>
              <a:buNone/>
            </a:pPr>
            <a:r>
              <a:rPr lang="en">
                <a:solidFill>
                  <a:srgbClr val="FFFFFF"/>
                </a:solidFill>
              </a:rPr>
              <a:t>The boxplot of wife’s educational attainment by works shows that </a:t>
            </a:r>
            <a:r>
              <a:rPr lang="en">
                <a:solidFill>
                  <a:srgbClr val="FFFFFF"/>
                </a:solidFill>
              </a:rPr>
              <a:t>women who did have a job in 1975 had only medium educational attainment. But those who did not have a job are more educated, which might be contrary to our contemporary perception.   </a:t>
            </a:r>
            <a:r>
              <a:rPr lang="en" sz="3000">
                <a:solidFill>
                  <a:srgbClr val="2A3990"/>
                </a:solidFill>
              </a:rPr>
              <a:t> </a:t>
            </a:r>
            <a:endParaRPr/>
          </a:p>
        </p:txBody>
      </p:sp>
      <p:pic>
        <p:nvPicPr>
          <p:cNvPr id="229" name="Shape 229"/>
          <p:cNvPicPr preferRelativeResize="0"/>
          <p:nvPr/>
        </p:nvPicPr>
        <p:blipFill>
          <a:blip r:embed="rId3">
            <a:alphaModFix/>
          </a:blip>
          <a:stretch>
            <a:fillRect/>
          </a:stretch>
        </p:blipFill>
        <p:spPr>
          <a:xfrm>
            <a:off x="235225" y="935138"/>
            <a:ext cx="4171626" cy="3273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 of our dataset</a:t>
            </a:r>
            <a:endParaRPr/>
          </a:p>
        </p:txBody>
      </p:sp>
      <p:pic>
        <p:nvPicPr>
          <p:cNvPr id="92" name="Shape 92"/>
          <p:cNvPicPr preferRelativeResize="0"/>
          <p:nvPr/>
        </p:nvPicPr>
        <p:blipFill>
          <a:blip r:embed="rId3">
            <a:alphaModFix/>
          </a:blip>
          <a:stretch>
            <a:fillRect/>
          </a:stretch>
        </p:blipFill>
        <p:spPr>
          <a:xfrm>
            <a:off x="2269700" y="1017800"/>
            <a:ext cx="4604611" cy="4039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Education Attainment Level (in years)</a:t>
            </a:r>
            <a:endParaRPr/>
          </a:p>
        </p:txBody>
      </p:sp>
      <p:sp>
        <p:nvSpPr>
          <p:cNvPr id="235" name="Shape 2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lnSpc>
                <a:spcPct val="200000"/>
              </a:lnSpc>
              <a:spcBef>
                <a:spcPts val="0"/>
              </a:spcBef>
              <a:spcAft>
                <a:spcPts val="0"/>
              </a:spcAft>
              <a:buSzPts val="2000"/>
              <a:buChar char="●"/>
            </a:pPr>
            <a:r>
              <a:rPr lang="en" sz="2000"/>
              <a:t>Less than 9 years: </a:t>
            </a:r>
            <a:r>
              <a:rPr b="1" lang="en" sz="2000"/>
              <a:t>education level = 1 </a:t>
            </a:r>
            <a:endParaRPr b="1" sz="2000"/>
          </a:p>
          <a:p>
            <a:pPr indent="-355600" lvl="0" marL="457200" rtl="0">
              <a:lnSpc>
                <a:spcPct val="200000"/>
              </a:lnSpc>
              <a:spcBef>
                <a:spcPts val="0"/>
              </a:spcBef>
              <a:spcAft>
                <a:spcPts val="0"/>
              </a:spcAft>
              <a:buSzPts val="2000"/>
              <a:buChar char="●"/>
            </a:pPr>
            <a:r>
              <a:rPr lang="en" sz="2000"/>
              <a:t>Between 9 years and 12 years: </a:t>
            </a:r>
            <a:r>
              <a:rPr b="1" lang="en" sz="2000"/>
              <a:t>education level =2</a:t>
            </a:r>
            <a:endParaRPr b="1" sz="2000"/>
          </a:p>
          <a:p>
            <a:pPr indent="-355600" lvl="0" marL="457200" rtl="0">
              <a:lnSpc>
                <a:spcPct val="200000"/>
              </a:lnSpc>
              <a:spcBef>
                <a:spcPts val="0"/>
              </a:spcBef>
              <a:spcAft>
                <a:spcPts val="0"/>
              </a:spcAft>
              <a:buSzPts val="2000"/>
              <a:buChar char="●"/>
            </a:pPr>
            <a:r>
              <a:rPr lang="en" sz="2000"/>
              <a:t>Greater than 12 years: </a:t>
            </a:r>
            <a:r>
              <a:rPr b="1" lang="en" sz="2000"/>
              <a:t>education level = 3</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500"/>
              <a:t>Frequency table of wife’s educational attainment vs. work</a:t>
            </a:r>
            <a:endParaRPr sz="2500"/>
          </a:p>
        </p:txBody>
      </p:sp>
      <p:sp>
        <p:nvSpPr>
          <p:cNvPr id="241" name="Shape 241"/>
          <p:cNvSpPr txBox="1"/>
          <p:nvPr>
            <p:ph idx="1" type="body"/>
          </p:nvPr>
        </p:nvSpPr>
        <p:spPr>
          <a:xfrm>
            <a:off x="311700" y="1229875"/>
            <a:ext cx="8520600" cy="33390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42" name="Shape 242"/>
          <p:cNvPicPr preferRelativeResize="0"/>
          <p:nvPr/>
        </p:nvPicPr>
        <p:blipFill>
          <a:blip r:embed="rId3">
            <a:alphaModFix/>
          </a:blip>
          <a:stretch>
            <a:fillRect/>
          </a:stretch>
        </p:blipFill>
        <p:spPr>
          <a:xfrm>
            <a:off x="311700" y="1229875"/>
            <a:ext cx="3519000" cy="3369875"/>
          </a:xfrm>
          <a:prstGeom prst="rect">
            <a:avLst/>
          </a:prstGeom>
          <a:noFill/>
          <a:ln>
            <a:noFill/>
          </a:ln>
        </p:spPr>
      </p:pic>
      <p:pic>
        <p:nvPicPr>
          <p:cNvPr id="243" name="Shape 243"/>
          <p:cNvPicPr preferRelativeResize="0"/>
          <p:nvPr/>
        </p:nvPicPr>
        <p:blipFill>
          <a:blip r:embed="rId4">
            <a:alphaModFix/>
          </a:blip>
          <a:stretch>
            <a:fillRect/>
          </a:stretch>
        </p:blipFill>
        <p:spPr>
          <a:xfrm>
            <a:off x="4097575" y="1285575"/>
            <a:ext cx="2781550" cy="1840825"/>
          </a:xfrm>
          <a:prstGeom prst="rect">
            <a:avLst/>
          </a:prstGeom>
          <a:noFill/>
          <a:ln>
            <a:noFill/>
          </a:ln>
        </p:spPr>
      </p:pic>
      <p:sp>
        <p:nvSpPr>
          <p:cNvPr id="244" name="Shape 244"/>
          <p:cNvSpPr txBox="1"/>
          <p:nvPr/>
        </p:nvSpPr>
        <p:spPr>
          <a:xfrm>
            <a:off x="4158050" y="3206025"/>
            <a:ext cx="4506300" cy="1247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t>Pearson’s Chi-Square </a:t>
            </a:r>
            <a:endParaRPr/>
          </a:p>
          <a:p>
            <a:pPr indent="0" lvl="0" marL="0" rtl="0">
              <a:spcBef>
                <a:spcPts val="0"/>
              </a:spcBef>
              <a:spcAft>
                <a:spcPts val="0"/>
              </a:spcAft>
              <a:buNone/>
            </a:pPr>
            <a:r>
              <a:rPr lang="en"/>
              <a:t>Likelihood Ratio Chi-Square</a:t>
            </a:r>
            <a:endParaRPr/>
          </a:p>
          <a:p>
            <a:pPr indent="0" lvl="0" marL="0" rtl="0">
              <a:spcBef>
                <a:spcPts val="0"/>
              </a:spcBef>
              <a:spcAft>
                <a:spcPts val="0"/>
              </a:spcAft>
              <a:buNone/>
            </a:pPr>
            <a:r>
              <a:rPr lang="en"/>
              <a:t> </a:t>
            </a:r>
            <a:endParaRPr/>
          </a:p>
          <a:p>
            <a:pPr indent="0" lvl="0" marL="0" rtl="0">
              <a:spcBef>
                <a:spcPts val="0"/>
              </a:spcBef>
              <a:spcAft>
                <a:spcPts val="0"/>
              </a:spcAft>
              <a:buNone/>
            </a:pPr>
            <a:r>
              <a:rPr lang="en"/>
              <a:t>Mantel-Haenszel: </a:t>
            </a:r>
            <a:r>
              <a:rPr b="1" lang="en">
                <a:solidFill>
                  <a:srgbClr val="A64D79"/>
                </a:solidFill>
              </a:rPr>
              <a:t>linear trend</a:t>
            </a:r>
            <a:endParaRPr b="1">
              <a:solidFill>
                <a:srgbClr val="A64D79"/>
              </a:solidFill>
            </a:endParaRPr>
          </a:p>
        </p:txBody>
      </p:sp>
      <p:cxnSp>
        <p:nvCxnSpPr>
          <p:cNvPr id="245" name="Shape 245"/>
          <p:cNvCxnSpPr/>
          <p:nvPr/>
        </p:nvCxnSpPr>
        <p:spPr>
          <a:xfrm>
            <a:off x="6520725" y="3511325"/>
            <a:ext cx="318600" cy="0"/>
          </a:xfrm>
          <a:prstGeom prst="straightConnector1">
            <a:avLst/>
          </a:prstGeom>
          <a:noFill/>
          <a:ln cap="flat" cmpd="sng" w="9525">
            <a:solidFill>
              <a:schemeClr val="dk2"/>
            </a:solidFill>
            <a:prstDash val="solid"/>
            <a:round/>
            <a:headEnd len="med" w="med" type="none"/>
            <a:tailEnd len="med" w="med" type="triangle"/>
          </a:ln>
        </p:spPr>
      </p:cxnSp>
      <p:sp>
        <p:nvSpPr>
          <p:cNvPr id="246" name="Shape 246"/>
          <p:cNvSpPr txBox="1"/>
          <p:nvPr/>
        </p:nvSpPr>
        <p:spPr>
          <a:xfrm>
            <a:off x="6932225" y="3206025"/>
            <a:ext cx="1645800" cy="510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A64D79"/>
                </a:solidFill>
              </a:rPr>
              <a:t>significant association</a:t>
            </a:r>
            <a:endParaRPr b="1">
              <a:solidFill>
                <a:srgbClr val="A64D7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t>Frequency table of husband’s educational attainment vs. work</a:t>
            </a:r>
            <a:endParaRPr sz="2300"/>
          </a:p>
          <a:p>
            <a:pPr indent="0" lvl="0" marL="0" rtl="0">
              <a:spcBef>
                <a:spcPts val="0"/>
              </a:spcBef>
              <a:spcAft>
                <a:spcPts val="0"/>
              </a:spcAft>
              <a:buNone/>
            </a:pPr>
            <a:r>
              <a:t/>
            </a:r>
            <a:endParaRPr/>
          </a:p>
        </p:txBody>
      </p:sp>
      <p:sp>
        <p:nvSpPr>
          <p:cNvPr id="252" name="Shape 2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53" name="Shape 253"/>
          <p:cNvPicPr preferRelativeResize="0"/>
          <p:nvPr/>
        </p:nvPicPr>
        <p:blipFill>
          <a:blip r:embed="rId3">
            <a:alphaModFix/>
          </a:blip>
          <a:stretch>
            <a:fillRect/>
          </a:stretch>
        </p:blipFill>
        <p:spPr>
          <a:xfrm>
            <a:off x="311697" y="913900"/>
            <a:ext cx="3033174" cy="4044250"/>
          </a:xfrm>
          <a:prstGeom prst="rect">
            <a:avLst/>
          </a:prstGeom>
          <a:noFill/>
          <a:ln>
            <a:noFill/>
          </a:ln>
        </p:spPr>
      </p:pic>
      <p:sp>
        <p:nvSpPr>
          <p:cNvPr id="254" name="Shape 254"/>
          <p:cNvSpPr txBox="1"/>
          <p:nvPr/>
        </p:nvSpPr>
        <p:spPr>
          <a:xfrm>
            <a:off x="3630900" y="1357500"/>
            <a:ext cx="5077200" cy="25089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solidFill>
                  <a:srgbClr val="351C75"/>
                </a:solidFill>
                <a:latin typeface="Roboto"/>
                <a:ea typeface="Roboto"/>
                <a:cs typeface="Roboto"/>
                <a:sym typeface="Roboto"/>
              </a:rPr>
              <a:t>The p-value for Pearson’s Chi-Square, Likelihood Ratio Chi-Square and Mantel-Haenszel Test are </a:t>
            </a:r>
            <a:r>
              <a:rPr b="1" lang="en">
                <a:solidFill>
                  <a:srgbClr val="351C75"/>
                </a:solidFill>
                <a:latin typeface="Roboto"/>
                <a:ea typeface="Roboto"/>
                <a:cs typeface="Roboto"/>
                <a:sym typeface="Roboto"/>
              </a:rPr>
              <a:t>insignificant</a:t>
            </a:r>
            <a:r>
              <a:rPr lang="en">
                <a:solidFill>
                  <a:srgbClr val="351C75"/>
                </a:solidFill>
                <a:latin typeface="Roboto"/>
                <a:ea typeface="Roboto"/>
                <a:cs typeface="Roboto"/>
                <a:sym typeface="Roboto"/>
              </a:rPr>
              <a:t>.</a:t>
            </a:r>
            <a:endParaRPr>
              <a:solidFill>
                <a:srgbClr val="351C75"/>
              </a:solidFill>
              <a:latin typeface="Roboto"/>
              <a:ea typeface="Roboto"/>
              <a:cs typeface="Roboto"/>
              <a:sym typeface="Roboto"/>
            </a:endParaRPr>
          </a:p>
          <a:p>
            <a:pPr indent="0" lvl="0" marL="0" rtl="0">
              <a:lnSpc>
                <a:spcPct val="150000"/>
              </a:lnSpc>
              <a:spcBef>
                <a:spcPts val="0"/>
              </a:spcBef>
              <a:spcAft>
                <a:spcPts val="0"/>
              </a:spcAft>
              <a:buNone/>
            </a:pPr>
            <a:r>
              <a:t/>
            </a:r>
            <a:endParaRPr>
              <a:solidFill>
                <a:srgbClr val="351C75"/>
              </a:solidFill>
              <a:latin typeface="Roboto"/>
              <a:ea typeface="Roboto"/>
              <a:cs typeface="Roboto"/>
              <a:sym typeface="Roboto"/>
            </a:endParaRPr>
          </a:p>
          <a:p>
            <a:pPr indent="0" lvl="0" marL="0" rtl="0">
              <a:lnSpc>
                <a:spcPct val="150000"/>
              </a:lnSpc>
              <a:spcBef>
                <a:spcPts val="0"/>
              </a:spcBef>
              <a:spcAft>
                <a:spcPts val="0"/>
              </a:spcAft>
              <a:buNone/>
            </a:pPr>
            <a:r>
              <a:rPr lang="en">
                <a:solidFill>
                  <a:srgbClr val="351C75"/>
                </a:solidFill>
                <a:latin typeface="Roboto"/>
                <a:ea typeface="Roboto"/>
                <a:cs typeface="Roboto"/>
                <a:sym typeface="Roboto"/>
              </a:rPr>
              <a:t>There is </a:t>
            </a:r>
            <a:r>
              <a:rPr b="1" lang="en">
                <a:solidFill>
                  <a:srgbClr val="351C75"/>
                </a:solidFill>
                <a:latin typeface="Roboto"/>
                <a:ea typeface="Roboto"/>
                <a:cs typeface="Roboto"/>
                <a:sym typeface="Roboto"/>
              </a:rPr>
              <a:t>NO</a:t>
            </a:r>
            <a:r>
              <a:rPr lang="en">
                <a:solidFill>
                  <a:srgbClr val="351C75"/>
                </a:solidFill>
                <a:latin typeface="Roboto"/>
                <a:ea typeface="Roboto"/>
                <a:cs typeface="Roboto"/>
                <a:sym typeface="Roboto"/>
              </a:rPr>
              <a:t> statistically significant association between husband’s educational attainment and wife’s working status.</a:t>
            </a:r>
            <a:endParaRPr>
              <a:solidFill>
                <a:srgbClr val="351C75"/>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t>Frequency table of parents’ educational attainment vs. work</a:t>
            </a:r>
            <a:endParaRPr sz="2300"/>
          </a:p>
          <a:p>
            <a:pPr indent="0" lvl="0" marL="0" rtl="0">
              <a:spcBef>
                <a:spcPts val="0"/>
              </a:spcBef>
              <a:spcAft>
                <a:spcPts val="0"/>
              </a:spcAft>
              <a:buNone/>
            </a:pPr>
            <a:r>
              <a:t/>
            </a:r>
            <a:endParaRPr/>
          </a:p>
        </p:txBody>
      </p:sp>
      <p:sp>
        <p:nvSpPr>
          <p:cNvPr id="260" name="Shape 26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61" name="Shape 261"/>
          <p:cNvPicPr preferRelativeResize="0"/>
          <p:nvPr/>
        </p:nvPicPr>
        <p:blipFill>
          <a:blip r:embed="rId3">
            <a:alphaModFix/>
          </a:blip>
          <a:stretch>
            <a:fillRect/>
          </a:stretch>
        </p:blipFill>
        <p:spPr>
          <a:xfrm>
            <a:off x="351824" y="853125"/>
            <a:ext cx="3175700" cy="4230624"/>
          </a:xfrm>
          <a:prstGeom prst="rect">
            <a:avLst/>
          </a:prstGeom>
          <a:noFill/>
          <a:ln>
            <a:noFill/>
          </a:ln>
        </p:spPr>
      </p:pic>
      <p:pic>
        <p:nvPicPr>
          <p:cNvPr id="262" name="Shape 262"/>
          <p:cNvPicPr preferRelativeResize="0"/>
          <p:nvPr/>
        </p:nvPicPr>
        <p:blipFill>
          <a:blip r:embed="rId4">
            <a:alphaModFix/>
          </a:blip>
          <a:stretch>
            <a:fillRect/>
          </a:stretch>
        </p:blipFill>
        <p:spPr>
          <a:xfrm>
            <a:off x="3617425" y="893512"/>
            <a:ext cx="3069225" cy="4190250"/>
          </a:xfrm>
          <a:prstGeom prst="rect">
            <a:avLst/>
          </a:prstGeom>
          <a:noFill/>
          <a:ln>
            <a:noFill/>
          </a:ln>
        </p:spPr>
      </p:pic>
      <p:sp>
        <p:nvSpPr>
          <p:cNvPr id="263" name="Shape 263"/>
          <p:cNvSpPr txBox="1"/>
          <p:nvPr/>
        </p:nvSpPr>
        <p:spPr>
          <a:xfrm>
            <a:off x="6792850" y="2071150"/>
            <a:ext cx="1977900" cy="52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351C75"/>
                </a:solidFill>
                <a:latin typeface="Roboto"/>
                <a:ea typeface="Roboto"/>
                <a:cs typeface="Roboto"/>
                <a:sym typeface="Roboto"/>
              </a:rPr>
              <a:t>No association...</a:t>
            </a:r>
            <a:endParaRPr sz="1800">
              <a:solidFill>
                <a:srgbClr val="351C75"/>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First glance of logistic regression result</a:t>
            </a:r>
            <a:endParaRPr/>
          </a:p>
        </p:txBody>
      </p:sp>
      <p:sp>
        <p:nvSpPr>
          <p:cNvPr id="269" name="Shape 26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						 </a:t>
            </a:r>
            <a:endParaRPr/>
          </a:p>
        </p:txBody>
      </p:sp>
      <p:pic>
        <p:nvPicPr>
          <p:cNvPr id="270" name="Shape 270"/>
          <p:cNvPicPr preferRelativeResize="0"/>
          <p:nvPr/>
        </p:nvPicPr>
        <p:blipFill>
          <a:blip r:embed="rId3">
            <a:alphaModFix/>
          </a:blip>
          <a:stretch>
            <a:fillRect/>
          </a:stretch>
        </p:blipFill>
        <p:spPr>
          <a:xfrm>
            <a:off x="541700" y="1061788"/>
            <a:ext cx="2904696" cy="3675175"/>
          </a:xfrm>
          <a:prstGeom prst="rect">
            <a:avLst/>
          </a:prstGeom>
          <a:noFill/>
          <a:ln>
            <a:noFill/>
          </a:ln>
        </p:spPr>
      </p:pic>
      <p:sp>
        <p:nvSpPr>
          <p:cNvPr id="271" name="Shape 271"/>
          <p:cNvSpPr txBox="1"/>
          <p:nvPr/>
        </p:nvSpPr>
        <p:spPr>
          <a:xfrm>
            <a:off x="3773100" y="1334450"/>
            <a:ext cx="5059200" cy="321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lnSpc>
                <a:spcPct val="150000"/>
              </a:lnSpc>
              <a:spcBef>
                <a:spcPts val="0"/>
              </a:spcBef>
              <a:spcAft>
                <a:spcPts val="0"/>
              </a:spcAft>
              <a:buNone/>
            </a:pPr>
            <a:r>
              <a:t/>
            </a:r>
            <a:endParaRPr/>
          </a:p>
          <a:p>
            <a:pPr indent="0" lvl="0" marL="0" rtl="0">
              <a:lnSpc>
                <a:spcPct val="150000"/>
              </a:lnSpc>
              <a:spcBef>
                <a:spcPts val="0"/>
              </a:spcBef>
              <a:spcAft>
                <a:spcPts val="0"/>
              </a:spcAft>
              <a:buNone/>
            </a:pPr>
            <a:r>
              <a:rPr lang="en" sz="1600">
                <a:latin typeface="Roboto"/>
                <a:ea typeface="Roboto"/>
                <a:cs typeface="Roboto"/>
                <a:sym typeface="Roboto"/>
              </a:rPr>
              <a:t>Only </a:t>
            </a:r>
            <a:r>
              <a:rPr i="1" lang="en" sz="1600">
                <a:latin typeface="Times New Roman"/>
                <a:ea typeface="Times New Roman"/>
                <a:cs typeface="Times New Roman"/>
                <a:sym typeface="Times New Roman"/>
              </a:rPr>
              <a:t>hearnw</a:t>
            </a:r>
            <a:r>
              <a:rPr lang="en" sz="1600">
                <a:latin typeface="Roboto"/>
                <a:ea typeface="Roboto"/>
                <a:cs typeface="Roboto"/>
                <a:sym typeface="Roboto"/>
              </a:rPr>
              <a:t> (</a:t>
            </a:r>
            <a:r>
              <a:rPr lang="en" sz="1600">
                <a:highlight>
                  <a:srgbClr val="FFFFFF"/>
                </a:highlight>
                <a:latin typeface="Roboto"/>
                <a:ea typeface="Roboto"/>
                <a:cs typeface="Roboto"/>
                <a:sym typeface="Roboto"/>
              </a:rPr>
              <a:t>wife's average hourly earnings, in 1975 dollars) </a:t>
            </a:r>
            <a:r>
              <a:rPr lang="en" sz="1600">
                <a:latin typeface="Roboto"/>
                <a:ea typeface="Roboto"/>
                <a:cs typeface="Roboto"/>
                <a:sym typeface="Roboto"/>
              </a:rPr>
              <a:t>has p-value &lt; 0.05, which is significant in this model </a:t>
            </a:r>
            <a:endParaRPr sz="16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Influence Diagnostics </a:t>
            </a:r>
            <a:endParaRPr/>
          </a:p>
        </p:txBody>
      </p:sp>
      <p:sp>
        <p:nvSpPr>
          <p:cNvPr id="277" name="Shape 27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78" name="Shape 278"/>
          <p:cNvPicPr preferRelativeResize="0"/>
          <p:nvPr/>
        </p:nvPicPr>
        <p:blipFill>
          <a:blip r:embed="rId3">
            <a:alphaModFix/>
          </a:blip>
          <a:stretch>
            <a:fillRect/>
          </a:stretch>
        </p:blipFill>
        <p:spPr>
          <a:xfrm>
            <a:off x="311700" y="1051750"/>
            <a:ext cx="4215285" cy="3195774"/>
          </a:xfrm>
          <a:prstGeom prst="rect">
            <a:avLst/>
          </a:prstGeom>
          <a:noFill/>
          <a:ln>
            <a:noFill/>
          </a:ln>
        </p:spPr>
      </p:pic>
      <p:pic>
        <p:nvPicPr>
          <p:cNvPr id="279" name="Shape 279"/>
          <p:cNvPicPr preferRelativeResize="0"/>
          <p:nvPr/>
        </p:nvPicPr>
        <p:blipFill>
          <a:blip r:embed="rId4">
            <a:alphaModFix/>
          </a:blip>
          <a:stretch>
            <a:fillRect/>
          </a:stretch>
        </p:blipFill>
        <p:spPr>
          <a:xfrm>
            <a:off x="4627400" y="1082250"/>
            <a:ext cx="4171826" cy="3132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Stepwise Selection</a:t>
            </a:r>
            <a:endParaRPr/>
          </a:p>
        </p:txBody>
      </p:sp>
      <p:sp>
        <p:nvSpPr>
          <p:cNvPr id="285" name="Shape 28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s</a:t>
            </a:r>
            <a:endParaRPr/>
          </a:p>
        </p:txBody>
      </p:sp>
      <p:pic>
        <p:nvPicPr>
          <p:cNvPr id="286" name="Shape 286"/>
          <p:cNvPicPr preferRelativeResize="0"/>
          <p:nvPr/>
        </p:nvPicPr>
        <p:blipFill>
          <a:blip r:embed="rId3">
            <a:alphaModFix/>
          </a:blip>
          <a:stretch>
            <a:fillRect/>
          </a:stretch>
        </p:blipFill>
        <p:spPr>
          <a:xfrm>
            <a:off x="4862175" y="1112575"/>
            <a:ext cx="3970126" cy="3470926"/>
          </a:xfrm>
          <a:prstGeom prst="rect">
            <a:avLst/>
          </a:prstGeom>
          <a:noFill/>
          <a:ln>
            <a:noFill/>
          </a:ln>
        </p:spPr>
      </p:pic>
      <p:sp>
        <p:nvSpPr>
          <p:cNvPr id="287" name="Shape 287"/>
          <p:cNvSpPr txBox="1"/>
          <p:nvPr/>
        </p:nvSpPr>
        <p:spPr>
          <a:xfrm>
            <a:off x="311700" y="2683450"/>
            <a:ext cx="4698900" cy="19893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i="1" lang="en">
                <a:latin typeface="Times New Roman"/>
                <a:ea typeface="Times New Roman"/>
                <a:cs typeface="Times New Roman"/>
                <a:sym typeface="Times New Roman"/>
              </a:rPr>
              <a:t>Hoursw</a:t>
            </a:r>
            <a:r>
              <a:rPr lang="en">
                <a:latin typeface="Times New Roman"/>
                <a:ea typeface="Times New Roman"/>
                <a:cs typeface="Times New Roman"/>
                <a:sym typeface="Times New Roman"/>
              </a:rPr>
              <a:t> </a:t>
            </a:r>
            <a:r>
              <a:rPr lang="en">
                <a:latin typeface="Roboto"/>
                <a:ea typeface="Roboto"/>
                <a:cs typeface="Roboto"/>
                <a:sym typeface="Roboto"/>
              </a:rPr>
              <a:t>(</a:t>
            </a:r>
            <a:r>
              <a:rPr lang="en">
                <a:solidFill>
                  <a:schemeClr val="dk2"/>
                </a:solidFill>
                <a:highlight>
                  <a:srgbClr val="FFFFFF"/>
                </a:highlight>
                <a:latin typeface="Roboto"/>
                <a:ea typeface="Roboto"/>
                <a:cs typeface="Roboto"/>
                <a:sym typeface="Roboto"/>
              </a:rPr>
              <a:t>wife's hours of work, in 1975 dollars) </a:t>
            </a:r>
            <a:r>
              <a:rPr lang="en">
                <a:latin typeface="Roboto"/>
                <a:ea typeface="Roboto"/>
                <a:cs typeface="Roboto"/>
                <a:sym typeface="Roboto"/>
              </a:rPr>
              <a:t>is significant in this model</a:t>
            </a:r>
            <a:endParaRPr>
              <a:latin typeface="Roboto"/>
              <a:ea typeface="Roboto"/>
              <a:cs typeface="Roboto"/>
              <a:sym typeface="Roboto"/>
            </a:endParaRPr>
          </a:p>
          <a:p>
            <a:pPr indent="-317500" lvl="0" marL="457200" rtl="0">
              <a:lnSpc>
                <a:spcPct val="150000"/>
              </a:lnSpc>
              <a:spcBef>
                <a:spcPts val="0"/>
              </a:spcBef>
              <a:spcAft>
                <a:spcPts val="0"/>
              </a:spcAft>
              <a:buSzPts val="1400"/>
              <a:buFont typeface="Roboto"/>
              <a:buChar char="●"/>
            </a:pPr>
            <a:r>
              <a:rPr lang="en">
                <a:latin typeface="Roboto"/>
                <a:ea typeface="Roboto"/>
                <a:cs typeface="Roboto"/>
                <a:sym typeface="Roboto"/>
              </a:rPr>
              <a:t>The odds ratio estimates of wife’s avg. hourly earnings is 0.718</a:t>
            </a:r>
            <a:endParaRPr>
              <a:latin typeface="Roboto"/>
              <a:ea typeface="Roboto"/>
              <a:cs typeface="Roboto"/>
              <a:sym typeface="Roboto"/>
            </a:endParaRPr>
          </a:p>
          <a:p>
            <a:pPr indent="-317500" lvl="0" marL="457200" rtl="0">
              <a:lnSpc>
                <a:spcPct val="150000"/>
              </a:lnSpc>
              <a:spcBef>
                <a:spcPts val="0"/>
              </a:spcBef>
              <a:spcAft>
                <a:spcPts val="0"/>
              </a:spcAft>
              <a:buSzPts val="1400"/>
              <a:buFont typeface="Roboto"/>
              <a:buChar char="●"/>
            </a:pPr>
            <a:r>
              <a:rPr lang="en">
                <a:latin typeface="Roboto"/>
                <a:ea typeface="Roboto"/>
                <a:cs typeface="Roboto"/>
                <a:sym typeface="Roboto"/>
              </a:rPr>
              <a:t>Hosmer and Lemeshow test: lack of fit issue</a:t>
            </a:r>
            <a:endParaRPr>
              <a:latin typeface="Roboto"/>
              <a:ea typeface="Roboto"/>
              <a:cs typeface="Roboto"/>
              <a:sym typeface="Roboto"/>
            </a:endParaRPr>
          </a:p>
        </p:txBody>
      </p:sp>
      <p:pic>
        <p:nvPicPr>
          <p:cNvPr id="288" name="Shape 288"/>
          <p:cNvPicPr preferRelativeResize="0"/>
          <p:nvPr/>
        </p:nvPicPr>
        <p:blipFill>
          <a:blip r:embed="rId4">
            <a:alphaModFix/>
          </a:blip>
          <a:stretch>
            <a:fillRect/>
          </a:stretch>
        </p:blipFill>
        <p:spPr>
          <a:xfrm>
            <a:off x="311700" y="1229875"/>
            <a:ext cx="4907926" cy="1241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Forward Selection</a:t>
            </a:r>
            <a:endParaRPr/>
          </a:p>
        </p:txBody>
      </p:sp>
      <p:sp>
        <p:nvSpPr>
          <p:cNvPr id="294" name="Shape 29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95" name="Shape 295"/>
          <p:cNvPicPr preferRelativeResize="0"/>
          <p:nvPr/>
        </p:nvPicPr>
        <p:blipFill>
          <a:blip r:embed="rId3">
            <a:alphaModFix/>
          </a:blip>
          <a:stretch>
            <a:fillRect/>
          </a:stretch>
        </p:blipFill>
        <p:spPr>
          <a:xfrm>
            <a:off x="311700" y="1229875"/>
            <a:ext cx="3739400" cy="1840575"/>
          </a:xfrm>
          <a:prstGeom prst="rect">
            <a:avLst/>
          </a:prstGeom>
          <a:noFill/>
          <a:ln>
            <a:noFill/>
          </a:ln>
        </p:spPr>
      </p:pic>
      <p:pic>
        <p:nvPicPr>
          <p:cNvPr id="296" name="Shape 296"/>
          <p:cNvPicPr preferRelativeResize="0"/>
          <p:nvPr/>
        </p:nvPicPr>
        <p:blipFill>
          <a:blip r:embed="rId4">
            <a:alphaModFix/>
          </a:blip>
          <a:stretch>
            <a:fillRect/>
          </a:stretch>
        </p:blipFill>
        <p:spPr>
          <a:xfrm>
            <a:off x="4747675" y="1017800"/>
            <a:ext cx="3306150" cy="3836051"/>
          </a:xfrm>
          <a:prstGeom prst="rect">
            <a:avLst/>
          </a:prstGeom>
          <a:noFill/>
          <a:ln>
            <a:noFill/>
          </a:ln>
        </p:spPr>
      </p:pic>
      <p:sp>
        <p:nvSpPr>
          <p:cNvPr id="297" name="Shape 297"/>
          <p:cNvSpPr txBox="1"/>
          <p:nvPr/>
        </p:nvSpPr>
        <p:spPr>
          <a:xfrm>
            <a:off x="63150" y="3013250"/>
            <a:ext cx="4818900" cy="18405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i="1" lang="en">
                <a:latin typeface="Times New Roman"/>
                <a:ea typeface="Times New Roman"/>
                <a:cs typeface="Times New Roman"/>
                <a:sym typeface="Times New Roman"/>
              </a:rPr>
              <a:t>Hearnw</a:t>
            </a:r>
            <a:r>
              <a:rPr lang="en"/>
              <a:t> </a:t>
            </a:r>
            <a:r>
              <a:rPr lang="en" sz="1600">
                <a:latin typeface="Roboto"/>
                <a:ea typeface="Roboto"/>
                <a:cs typeface="Roboto"/>
                <a:sym typeface="Roboto"/>
              </a:rPr>
              <a:t>(</a:t>
            </a:r>
            <a:r>
              <a:rPr lang="en" sz="1600">
                <a:highlight>
                  <a:srgbClr val="FFFFFF"/>
                </a:highlight>
                <a:latin typeface="Roboto"/>
                <a:ea typeface="Roboto"/>
                <a:cs typeface="Roboto"/>
                <a:sym typeface="Roboto"/>
              </a:rPr>
              <a:t>wife's average hourly earnings, in 1975 dollars) is significant</a:t>
            </a:r>
            <a:endParaRPr sz="1600">
              <a:highlight>
                <a:srgbClr val="FFFFFF"/>
              </a:highlight>
              <a:latin typeface="Roboto"/>
              <a:ea typeface="Roboto"/>
              <a:cs typeface="Roboto"/>
              <a:sym typeface="Roboto"/>
            </a:endParaRPr>
          </a:p>
          <a:p>
            <a:pPr indent="-330200" lvl="0" marL="457200" rtl="0">
              <a:lnSpc>
                <a:spcPct val="150000"/>
              </a:lnSpc>
              <a:spcBef>
                <a:spcPts val="0"/>
              </a:spcBef>
              <a:spcAft>
                <a:spcPts val="0"/>
              </a:spcAft>
              <a:buSzPts val="1600"/>
              <a:buFont typeface="Roboto"/>
              <a:buChar char="●"/>
            </a:pPr>
            <a:r>
              <a:rPr lang="en" sz="1600">
                <a:highlight>
                  <a:srgbClr val="FFFFFF"/>
                </a:highlight>
                <a:latin typeface="Roboto"/>
                <a:ea typeface="Roboto"/>
                <a:cs typeface="Roboto"/>
                <a:sym typeface="Roboto"/>
              </a:rPr>
              <a:t>Only the odds ratio for </a:t>
            </a:r>
            <a:r>
              <a:rPr i="1" lang="en" sz="1600">
                <a:highlight>
                  <a:srgbClr val="FFFFFF"/>
                </a:highlight>
                <a:latin typeface="Times New Roman"/>
                <a:ea typeface="Times New Roman"/>
                <a:cs typeface="Times New Roman"/>
                <a:sym typeface="Times New Roman"/>
              </a:rPr>
              <a:t>hearnw</a:t>
            </a:r>
            <a:r>
              <a:rPr lang="en" sz="1600">
                <a:highlight>
                  <a:srgbClr val="FFFFFF"/>
                </a:highlight>
                <a:latin typeface="Roboto"/>
                <a:ea typeface="Roboto"/>
                <a:cs typeface="Roboto"/>
                <a:sym typeface="Roboto"/>
              </a:rPr>
              <a:t> is significant</a:t>
            </a:r>
            <a:endParaRPr sz="1600">
              <a:highlight>
                <a:srgbClr val="FFFFFF"/>
              </a:highlight>
              <a:latin typeface="Roboto"/>
              <a:ea typeface="Roboto"/>
              <a:cs typeface="Roboto"/>
              <a:sym typeface="Roboto"/>
            </a:endParaRPr>
          </a:p>
          <a:p>
            <a:pPr indent="-330200" lvl="0" marL="457200" rtl="0">
              <a:lnSpc>
                <a:spcPct val="150000"/>
              </a:lnSpc>
              <a:spcBef>
                <a:spcPts val="0"/>
              </a:spcBef>
              <a:spcAft>
                <a:spcPts val="0"/>
              </a:spcAft>
              <a:buSzPts val="1600"/>
              <a:buFont typeface="Roboto"/>
              <a:buChar char="●"/>
            </a:pPr>
            <a:r>
              <a:rPr lang="en" sz="1600">
                <a:highlight>
                  <a:srgbClr val="FFFFFF"/>
                </a:highlight>
                <a:latin typeface="Roboto"/>
                <a:ea typeface="Roboto"/>
                <a:cs typeface="Roboto"/>
                <a:sym typeface="Roboto"/>
              </a:rPr>
              <a:t>Hosmer and Lemeshow: model is good of fit</a:t>
            </a:r>
            <a:endParaRPr sz="1600">
              <a:highlight>
                <a:srgbClr val="FFFFFF"/>
              </a:highlight>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sz="1400"/>
          </a:p>
        </p:txBody>
      </p:sp>
      <p:pic>
        <p:nvPicPr>
          <p:cNvPr id="303" name="Shape 303"/>
          <p:cNvPicPr preferRelativeResize="0"/>
          <p:nvPr/>
        </p:nvPicPr>
        <p:blipFill>
          <a:blip r:embed="rId3">
            <a:alphaModFix/>
          </a:blip>
          <a:stretch>
            <a:fillRect/>
          </a:stretch>
        </p:blipFill>
        <p:spPr>
          <a:xfrm>
            <a:off x="5676374" y="1196775"/>
            <a:ext cx="3120975" cy="3265549"/>
          </a:xfrm>
          <a:prstGeom prst="rect">
            <a:avLst/>
          </a:prstGeom>
          <a:noFill/>
          <a:ln>
            <a:noFill/>
          </a:ln>
        </p:spPr>
      </p:pic>
      <p:sp>
        <p:nvSpPr>
          <p:cNvPr id="304" name="Shape 30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Backward Selection</a:t>
            </a:r>
            <a:endParaRPr/>
          </a:p>
        </p:txBody>
      </p:sp>
      <p:pic>
        <p:nvPicPr>
          <p:cNvPr id="305" name="Shape 305"/>
          <p:cNvPicPr preferRelativeResize="0"/>
          <p:nvPr/>
        </p:nvPicPr>
        <p:blipFill rotWithShape="1">
          <a:blip r:embed="rId4">
            <a:alphaModFix/>
          </a:blip>
          <a:srcRect b="0" l="6890" r="-6889" t="0"/>
          <a:stretch/>
        </p:blipFill>
        <p:spPr>
          <a:xfrm>
            <a:off x="2935825" y="1005425"/>
            <a:ext cx="3064924" cy="3648250"/>
          </a:xfrm>
          <a:prstGeom prst="rect">
            <a:avLst/>
          </a:prstGeom>
          <a:noFill/>
          <a:ln>
            <a:noFill/>
          </a:ln>
        </p:spPr>
      </p:pic>
      <p:sp>
        <p:nvSpPr>
          <p:cNvPr id="306" name="Shape 306"/>
          <p:cNvSpPr txBox="1"/>
          <p:nvPr/>
        </p:nvSpPr>
        <p:spPr>
          <a:xfrm>
            <a:off x="102600" y="1294075"/>
            <a:ext cx="2740800" cy="3210600"/>
          </a:xfrm>
          <a:prstGeom prst="rect">
            <a:avLst/>
          </a:prstGeom>
          <a:noFill/>
          <a:ln>
            <a:noFill/>
          </a:ln>
        </p:spPr>
        <p:txBody>
          <a:bodyPr anchorCtr="0" anchor="t" bIns="91425" lIns="91425" spcFirstLastPara="1" rIns="91425" wrap="square" tIns="91425">
            <a:noAutofit/>
          </a:bodyPr>
          <a:lstStyle/>
          <a:p>
            <a:pPr indent="-330200" lvl="0" marL="457200" rtl="0">
              <a:lnSpc>
                <a:spcPct val="15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Only </a:t>
            </a:r>
            <a:r>
              <a:rPr i="1" lang="en" sz="1600">
                <a:solidFill>
                  <a:schemeClr val="dk2"/>
                </a:solidFill>
                <a:latin typeface="Times New Roman"/>
                <a:ea typeface="Times New Roman"/>
                <a:cs typeface="Times New Roman"/>
                <a:sym typeface="Times New Roman"/>
              </a:rPr>
              <a:t>hearnw</a:t>
            </a:r>
            <a:r>
              <a:rPr lang="en" sz="1600">
                <a:solidFill>
                  <a:schemeClr val="dk2"/>
                </a:solidFill>
                <a:latin typeface="Roboto"/>
                <a:ea typeface="Roboto"/>
                <a:cs typeface="Roboto"/>
                <a:sym typeface="Roboto"/>
              </a:rPr>
              <a:t> left</a:t>
            </a:r>
            <a:endParaRPr sz="1600">
              <a:solidFill>
                <a:schemeClr val="dk2"/>
              </a:solidFill>
              <a:latin typeface="Roboto"/>
              <a:ea typeface="Roboto"/>
              <a:cs typeface="Roboto"/>
              <a:sym typeface="Roboto"/>
            </a:endParaRPr>
          </a:p>
          <a:p>
            <a:pPr indent="-330200" lvl="0" marL="457200" rtl="0">
              <a:lnSpc>
                <a:spcPct val="150000"/>
              </a:lnSpc>
              <a:spcBef>
                <a:spcPts val="0"/>
              </a:spcBef>
              <a:spcAft>
                <a:spcPts val="0"/>
              </a:spcAft>
              <a:buClr>
                <a:schemeClr val="dk2"/>
              </a:buClr>
              <a:buSzPts val="1600"/>
              <a:buFont typeface="Roboto"/>
              <a:buChar char="●"/>
            </a:pPr>
            <a:r>
              <a:rPr i="1" lang="en" sz="1600">
                <a:solidFill>
                  <a:schemeClr val="dk2"/>
                </a:solidFill>
                <a:latin typeface="Times New Roman"/>
                <a:ea typeface="Times New Roman"/>
                <a:cs typeface="Times New Roman"/>
                <a:sym typeface="Times New Roman"/>
              </a:rPr>
              <a:t>Hearnw</a:t>
            </a:r>
            <a:r>
              <a:rPr lang="en" sz="1600">
                <a:solidFill>
                  <a:schemeClr val="dk2"/>
                </a:solidFill>
                <a:latin typeface="Roboto"/>
                <a:ea typeface="Roboto"/>
                <a:cs typeface="Roboto"/>
                <a:sym typeface="Roboto"/>
              </a:rPr>
              <a:t> is significant</a:t>
            </a:r>
            <a:endParaRPr sz="1600">
              <a:solidFill>
                <a:schemeClr val="dk2"/>
              </a:solidFill>
              <a:latin typeface="Roboto"/>
              <a:ea typeface="Roboto"/>
              <a:cs typeface="Roboto"/>
              <a:sym typeface="Roboto"/>
            </a:endParaRPr>
          </a:p>
          <a:p>
            <a:pPr indent="-330200" lvl="0" marL="457200" rtl="0">
              <a:lnSpc>
                <a:spcPct val="15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Odds ratio for </a:t>
            </a:r>
            <a:r>
              <a:rPr i="1" lang="en" sz="1600">
                <a:solidFill>
                  <a:schemeClr val="dk2"/>
                </a:solidFill>
                <a:latin typeface="Times New Roman"/>
                <a:ea typeface="Times New Roman"/>
                <a:cs typeface="Times New Roman"/>
                <a:sym typeface="Times New Roman"/>
              </a:rPr>
              <a:t>hearnw</a:t>
            </a:r>
            <a:r>
              <a:rPr lang="en" sz="1600">
                <a:solidFill>
                  <a:schemeClr val="dk2"/>
                </a:solidFill>
                <a:latin typeface="Roboto"/>
                <a:ea typeface="Roboto"/>
                <a:cs typeface="Roboto"/>
                <a:sym typeface="Roboto"/>
              </a:rPr>
              <a:t> is &lt;0.001 and 95% CI does not contain 1</a:t>
            </a:r>
            <a:endParaRPr sz="1600">
              <a:solidFill>
                <a:schemeClr val="dk2"/>
              </a:solidFill>
              <a:latin typeface="Roboto"/>
              <a:ea typeface="Roboto"/>
              <a:cs typeface="Roboto"/>
              <a:sym typeface="Roboto"/>
            </a:endParaRPr>
          </a:p>
          <a:p>
            <a:pPr indent="-330200" lvl="0" marL="457200" rtl="0">
              <a:lnSpc>
                <a:spcPct val="15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Hosmer and Lemeshow test: model is good of fit </a:t>
            </a:r>
            <a:endParaRPr sz="1600">
              <a:solidFill>
                <a:schemeClr val="dk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Refit a new model with backward selection</a:t>
            </a:r>
            <a:endParaRPr/>
          </a:p>
        </p:txBody>
      </p:sp>
      <p:sp>
        <p:nvSpPr>
          <p:cNvPr id="312" name="Shape 31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13" name="Shape 313"/>
          <p:cNvPicPr preferRelativeResize="0"/>
          <p:nvPr/>
        </p:nvPicPr>
        <p:blipFill>
          <a:blip r:embed="rId3">
            <a:alphaModFix/>
          </a:blip>
          <a:stretch>
            <a:fillRect/>
          </a:stretch>
        </p:blipFill>
        <p:spPr>
          <a:xfrm>
            <a:off x="392700" y="1355450"/>
            <a:ext cx="4023576" cy="3011551"/>
          </a:xfrm>
          <a:prstGeom prst="rect">
            <a:avLst/>
          </a:prstGeom>
          <a:noFill/>
          <a:ln>
            <a:noFill/>
          </a:ln>
        </p:spPr>
      </p:pic>
      <p:pic>
        <p:nvPicPr>
          <p:cNvPr id="314" name="Shape 314"/>
          <p:cNvPicPr preferRelativeResize="0"/>
          <p:nvPr/>
        </p:nvPicPr>
        <p:blipFill>
          <a:blip r:embed="rId4">
            <a:alphaModFix/>
          </a:blip>
          <a:stretch>
            <a:fillRect/>
          </a:stretch>
        </p:blipFill>
        <p:spPr>
          <a:xfrm>
            <a:off x="4688975" y="1355450"/>
            <a:ext cx="4018932" cy="298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Initial View of our dataset*</a:t>
            </a:r>
            <a:endParaRPr/>
          </a:p>
        </p:txBody>
      </p:sp>
      <p:pic>
        <p:nvPicPr>
          <p:cNvPr id="98" name="Shape 98"/>
          <p:cNvPicPr preferRelativeResize="0"/>
          <p:nvPr/>
        </p:nvPicPr>
        <p:blipFill>
          <a:blip r:embed="rId3">
            <a:alphaModFix/>
          </a:blip>
          <a:stretch>
            <a:fillRect/>
          </a:stretch>
        </p:blipFill>
        <p:spPr>
          <a:xfrm>
            <a:off x="152400" y="1170200"/>
            <a:ext cx="8839199" cy="3061622"/>
          </a:xfrm>
          <a:prstGeom prst="rect">
            <a:avLst/>
          </a:prstGeom>
          <a:noFill/>
          <a:ln>
            <a:noFill/>
          </a:ln>
        </p:spPr>
      </p:pic>
      <p:sp>
        <p:nvSpPr>
          <p:cNvPr id="99" name="Shape 99"/>
          <p:cNvSpPr txBox="1"/>
          <p:nvPr/>
        </p:nvSpPr>
        <p:spPr>
          <a:xfrm>
            <a:off x="5617600" y="4311600"/>
            <a:ext cx="3112800" cy="30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000"/>
              <a:t>*This shows the first 15 observations</a:t>
            </a:r>
            <a:endParaRPr i="1"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Back to previous questions… (Conclusion)</a:t>
            </a:r>
            <a:endParaRPr/>
          </a:p>
        </p:txBody>
      </p:sp>
      <p:sp>
        <p:nvSpPr>
          <p:cNvPr id="320" name="Shape 320"/>
          <p:cNvSpPr txBox="1"/>
          <p:nvPr>
            <p:ph idx="1" type="body"/>
          </p:nvPr>
        </p:nvSpPr>
        <p:spPr>
          <a:xfrm>
            <a:off x="311700" y="1017800"/>
            <a:ext cx="8520600" cy="3551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351C75"/>
                </a:solidFill>
              </a:rPr>
              <a:t>Q: Did women’s work status strongly depend on their educational attainment?</a:t>
            </a:r>
            <a:endParaRPr>
              <a:solidFill>
                <a:srgbClr val="351C75"/>
              </a:solidFill>
            </a:endParaRPr>
          </a:p>
          <a:p>
            <a:pPr indent="0" lvl="0" marL="0" rtl="0">
              <a:lnSpc>
                <a:spcPct val="115000"/>
              </a:lnSpc>
              <a:spcBef>
                <a:spcPts val="1600"/>
              </a:spcBef>
              <a:spcAft>
                <a:spcPts val="0"/>
              </a:spcAft>
              <a:buNone/>
            </a:pPr>
            <a:r>
              <a:rPr lang="en">
                <a:solidFill>
                  <a:srgbClr val="A64D79"/>
                </a:solidFill>
              </a:rPr>
              <a:t>A: Not too much, but some hints suggest women with low educational attainment     are more likely to engage in labor force.</a:t>
            </a:r>
            <a:endParaRPr>
              <a:solidFill>
                <a:srgbClr val="A64D79"/>
              </a:solidFill>
            </a:endParaRPr>
          </a:p>
          <a:p>
            <a:pPr indent="0" lvl="0" marL="0" rtl="0">
              <a:lnSpc>
                <a:spcPct val="115000"/>
              </a:lnSpc>
              <a:spcBef>
                <a:spcPts val="1600"/>
              </a:spcBef>
              <a:spcAft>
                <a:spcPts val="0"/>
              </a:spcAft>
              <a:buNone/>
            </a:pPr>
            <a:r>
              <a:t/>
            </a:r>
            <a:endParaRPr>
              <a:solidFill>
                <a:srgbClr val="A64D79"/>
              </a:solidFill>
            </a:endParaRPr>
          </a:p>
          <a:p>
            <a:pPr indent="0" lvl="0" marL="0" rtl="0">
              <a:lnSpc>
                <a:spcPct val="115000"/>
              </a:lnSpc>
              <a:spcBef>
                <a:spcPts val="1600"/>
              </a:spcBef>
              <a:spcAft>
                <a:spcPts val="0"/>
              </a:spcAft>
              <a:buNone/>
            </a:pPr>
            <a:r>
              <a:rPr lang="en">
                <a:solidFill>
                  <a:srgbClr val="351C75"/>
                </a:solidFill>
              </a:rPr>
              <a:t>Q: Does husbands’ educational attainment influenced wives’ work status?</a:t>
            </a:r>
            <a:endParaRPr>
              <a:solidFill>
                <a:srgbClr val="351C75"/>
              </a:solidFill>
            </a:endParaRPr>
          </a:p>
          <a:p>
            <a:pPr indent="0" lvl="0" marL="0" rtl="0">
              <a:lnSpc>
                <a:spcPct val="115000"/>
              </a:lnSpc>
              <a:spcBef>
                <a:spcPts val="1600"/>
              </a:spcBef>
              <a:spcAft>
                <a:spcPts val="0"/>
              </a:spcAft>
              <a:buNone/>
            </a:pPr>
            <a:r>
              <a:rPr lang="en">
                <a:solidFill>
                  <a:srgbClr val="A64D79"/>
                </a:solidFill>
              </a:rPr>
              <a:t>A: No significant association.</a:t>
            </a:r>
            <a:endParaRPr>
              <a:solidFill>
                <a:srgbClr val="A64D79"/>
              </a:solidFill>
            </a:endParaRPr>
          </a:p>
          <a:p>
            <a:pPr indent="0" lvl="0" marL="0" rtl="0">
              <a:lnSpc>
                <a:spcPct val="100000"/>
              </a:lnSpc>
              <a:spcBef>
                <a:spcPts val="1600"/>
              </a:spcBef>
              <a:spcAft>
                <a:spcPts val="0"/>
              </a:spcAft>
              <a:buNone/>
            </a:pPr>
            <a:r>
              <a:t/>
            </a:r>
            <a:endParaRPr sz="1700">
              <a:solidFill>
                <a:srgbClr val="A64D79"/>
              </a:solidFill>
            </a:endParaRPr>
          </a:p>
          <a:p>
            <a:pPr indent="0" lvl="0" marL="0" rtl="0">
              <a:spcBef>
                <a:spcPts val="1600"/>
              </a:spcBef>
              <a:spcAft>
                <a:spcPts val="1600"/>
              </a:spcAft>
              <a:buNone/>
            </a:pPr>
            <a:r>
              <a:t/>
            </a:r>
            <a:endParaRPr>
              <a:solidFill>
                <a:srgbClr val="A64D79"/>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26" name="Shape 326"/>
          <p:cNvSpPr txBox="1"/>
          <p:nvPr>
            <p:ph idx="1" type="body"/>
          </p:nvPr>
        </p:nvSpPr>
        <p:spPr>
          <a:xfrm>
            <a:off x="311700" y="657500"/>
            <a:ext cx="8520600" cy="3911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351C75"/>
                </a:solidFill>
              </a:rPr>
              <a:t>Q: Was women who born in an academically dominated family likely to engage in a labor force?</a:t>
            </a:r>
            <a:endParaRPr>
              <a:solidFill>
                <a:srgbClr val="351C75"/>
              </a:solidFill>
            </a:endParaRPr>
          </a:p>
          <a:p>
            <a:pPr indent="0" lvl="0" marL="0" rtl="0">
              <a:lnSpc>
                <a:spcPct val="115000"/>
              </a:lnSpc>
              <a:spcBef>
                <a:spcPts val="1600"/>
              </a:spcBef>
              <a:spcAft>
                <a:spcPts val="0"/>
              </a:spcAft>
              <a:buNone/>
            </a:pPr>
            <a:r>
              <a:rPr lang="en">
                <a:solidFill>
                  <a:srgbClr val="A64D79"/>
                </a:solidFill>
              </a:rPr>
              <a:t>A: No. Family does not affect women’s decision to work in 1975.</a:t>
            </a:r>
            <a:endParaRPr>
              <a:solidFill>
                <a:srgbClr val="A64D79"/>
              </a:solidFill>
            </a:endParaRPr>
          </a:p>
          <a:p>
            <a:pPr indent="0" lvl="0" marL="0" rtl="0">
              <a:lnSpc>
                <a:spcPct val="115000"/>
              </a:lnSpc>
              <a:spcBef>
                <a:spcPts val="1600"/>
              </a:spcBef>
              <a:spcAft>
                <a:spcPts val="0"/>
              </a:spcAft>
              <a:buNone/>
            </a:pPr>
            <a:r>
              <a:rPr lang="en">
                <a:solidFill>
                  <a:srgbClr val="351C75"/>
                </a:solidFill>
              </a:rPr>
              <a:t>Q: Besides educational indicators, what predictors are significant in logistic regression?</a:t>
            </a:r>
            <a:endParaRPr>
              <a:solidFill>
                <a:srgbClr val="351C75"/>
              </a:solidFill>
            </a:endParaRPr>
          </a:p>
          <a:p>
            <a:pPr indent="0" lvl="0" marL="0" rtl="0">
              <a:lnSpc>
                <a:spcPct val="115000"/>
              </a:lnSpc>
              <a:spcBef>
                <a:spcPts val="1600"/>
              </a:spcBef>
              <a:spcAft>
                <a:spcPts val="1600"/>
              </a:spcAft>
              <a:buNone/>
            </a:pPr>
            <a:r>
              <a:rPr lang="en">
                <a:solidFill>
                  <a:srgbClr val="A64D79"/>
                </a:solidFill>
              </a:rPr>
              <a:t>A: Considering the result of three model selection method, I decided to use backward selection. Wife’s average hourly earnings seems to be a influential factor.</a:t>
            </a:r>
            <a:endParaRPr>
              <a:solidFill>
                <a:srgbClr val="A64D7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815550" y="604900"/>
            <a:ext cx="7512900" cy="4379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600"/>
              <a:t>Principal Component Analysis(PCA)</a:t>
            </a:r>
            <a:endParaRPr sz="3600"/>
          </a:p>
          <a:p>
            <a:pPr indent="457200" lvl="0" marL="3200400" rtl="0">
              <a:spcBef>
                <a:spcPts val="0"/>
              </a:spcBef>
              <a:spcAft>
                <a:spcPts val="0"/>
              </a:spcAft>
              <a:buNone/>
            </a:pPr>
            <a:r>
              <a:rPr lang="en" sz="2400"/>
              <a:t>...A</a:t>
            </a:r>
            <a:r>
              <a:rPr lang="en" sz="2400"/>
              <a:t>nd little cluster analysis</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 sz="2400"/>
              <a:t>How many PCs should we decide to use?</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 sz="2400"/>
              <a:t>Is there any relationship found from comparing work conditions between wives and husbands?</a:t>
            </a:r>
            <a:endParaRPr sz="2400"/>
          </a:p>
          <a:p>
            <a:pPr indent="0" lvl="0" marL="0" rtl="0">
              <a:spcBef>
                <a:spcPts val="0"/>
              </a:spcBef>
              <a:spcAft>
                <a:spcPts val="0"/>
              </a:spcAft>
              <a:buNone/>
            </a:pPr>
            <a:r>
              <a:t/>
            </a:r>
            <a:endParaRPr sz="2400"/>
          </a:p>
          <a:p>
            <a:pPr indent="-381000" lvl="0" marL="457200" rtl="0">
              <a:spcBef>
                <a:spcPts val="0"/>
              </a:spcBef>
              <a:spcAft>
                <a:spcPts val="0"/>
              </a:spcAft>
              <a:buSzPts val="2400"/>
              <a:buChar char="-"/>
            </a:pPr>
            <a:r>
              <a:rPr lang="en" sz="2400"/>
              <a:t>Is there any relationship among PCs?</a:t>
            </a:r>
            <a:endParaRPr sz="2400"/>
          </a:p>
          <a:p>
            <a:pPr indent="0" lvl="0" marL="0">
              <a:spcBef>
                <a:spcPts val="0"/>
              </a:spcBef>
              <a:spcAft>
                <a:spcPts val="0"/>
              </a:spcAft>
              <a:buNone/>
            </a:pPr>
            <a:r>
              <a:t/>
            </a:r>
            <a:endParaRPr sz="3600"/>
          </a:p>
          <a:p>
            <a:pPr indent="0" lvl="0" marL="0">
              <a:spcBef>
                <a:spcPts val="0"/>
              </a:spcBef>
              <a:spcAft>
                <a:spcPts val="0"/>
              </a:spcAft>
              <a:buNone/>
            </a:pPr>
            <a:r>
              <a:t/>
            </a:r>
            <a:endParaRPr sz="3600"/>
          </a:p>
        </p:txBody>
      </p:sp>
      <p:sp>
        <p:nvSpPr>
          <p:cNvPr id="332" name="Shape 332"/>
          <p:cNvSpPr txBox="1"/>
          <p:nvPr/>
        </p:nvSpPr>
        <p:spPr>
          <a:xfrm>
            <a:off x="6909300" y="4604200"/>
            <a:ext cx="2234700" cy="3456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Clr>
                <a:srgbClr val="FFFFFF"/>
              </a:buClr>
              <a:buSzPts val="1800"/>
              <a:buChar char="-"/>
            </a:pPr>
            <a:r>
              <a:rPr b="1" lang="en" sz="1800">
                <a:solidFill>
                  <a:srgbClr val="FFFFFF"/>
                </a:solidFill>
              </a:rPr>
              <a:t>Jaemin Kim</a:t>
            </a:r>
            <a:endParaRPr b="1" sz="18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25645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Cleaning</a:t>
            </a:r>
            <a:endParaRPr/>
          </a:p>
        </p:txBody>
      </p:sp>
      <p:pic>
        <p:nvPicPr>
          <p:cNvPr id="338" name="Shape 338"/>
          <p:cNvPicPr preferRelativeResize="0"/>
          <p:nvPr/>
        </p:nvPicPr>
        <p:blipFill>
          <a:blip r:embed="rId3">
            <a:alphaModFix/>
          </a:blip>
          <a:stretch>
            <a:fillRect/>
          </a:stretch>
        </p:blipFill>
        <p:spPr>
          <a:xfrm>
            <a:off x="382700" y="1017800"/>
            <a:ext cx="2482150" cy="3528825"/>
          </a:xfrm>
          <a:prstGeom prst="rect">
            <a:avLst/>
          </a:prstGeom>
          <a:noFill/>
          <a:ln>
            <a:noFill/>
          </a:ln>
        </p:spPr>
      </p:pic>
      <p:pic>
        <p:nvPicPr>
          <p:cNvPr id="339" name="Shape 339"/>
          <p:cNvPicPr preferRelativeResize="0"/>
          <p:nvPr/>
        </p:nvPicPr>
        <p:blipFill>
          <a:blip r:embed="rId4">
            <a:alphaModFix/>
          </a:blip>
          <a:stretch>
            <a:fillRect/>
          </a:stretch>
        </p:blipFill>
        <p:spPr>
          <a:xfrm>
            <a:off x="3442225" y="1064650"/>
            <a:ext cx="2784050" cy="3528825"/>
          </a:xfrm>
          <a:prstGeom prst="rect">
            <a:avLst/>
          </a:prstGeom>
          <a:noFill/>
          <a:ln>
            <a:noFill/>
          </a:ln>
        </p:spPr>
      </p:pic>
      <p:cxnSp>
        <p:nvCxnSpPr>
          <p:cNvPr id="340" name="Shape 340"/>
          <p:cNvCxnSpPr/>
          <p:nvPr/>
        </p:nvCxnSpPr>
        <p:spPr>
          <a:xfrm>
            <a:off x="633350" y="1456675"/>
            <a:ext cx="546900" cy="0"/>
          </a:xfrm>
          <a:prstGeom prst="straightConnector1">
            <a:avLst/>
          </a:prstGeom>
          <a:noFill/>
          <a:ln cap="flat" cmpd="sng" w="19050">
            <a:solidFill>
              <a:srgbClr val="FF0000"/>
            </a:solidFill>
            <a:prstDash val="solid"/>
            <a:round/>
            <a:headEnd len="med" w="med" type="none"/>
            <a:tailEnd len="med" w="med" type="none"/>
          </a:ln>
        </p:spPr>
      </p:cxnSp>
      <p:cxnSp>
        <p:nvCxnSpPr>
          <p:cNvPr id="341" name="Shape 341"/>
          <p:cNvCxnSpPr/>
          <p:nvPr/>
        </p:nvCxnSpPr>
        <p:spPr>
          <a:xfrm>
            <a:off x="633350" y="2290375"/>
            <a:ext cx="546900" cy="0"/>
          </a:xfrm>
          <a:prstGeom prst="straightConnector1">
            <a:avLst/>
          </a:prstGeom>
          <a:noFill/>
          <a:ln cap="flat" cmpd="sng" w="19050">
            <a:solidFill>
              <a:srgbClr val="FF0000"/>
            </a:solidFill>
            <a:prstDash val="solid"/>
            <a:round/>
            <a:headEnd len="med" w="med" type="none"/>
            <a:tailEnd len="med" w="med" type="none"/>
          </a:ln>
        </p:spPr>
      </p:cxnSp>
      <p:cxnSp>
        <p:nvCxnSpPr>
          <p:cNvPr id="342" name="Shape 342"/>
          <p:cNvCxnSpPr/>
          <p:nvPr/>
        </p:nvCxnSpPr>
        <p:spPr>
          <a:xfrm>
            <a:off x="633350" y="4429200"/>
            <a:ext cx="546900" cy="0"/>
          </a:xfrm>
          <a:prstGeom prst="straightConnector1">
            <a:avLst/>
          </a:prstGeom>
          <a:noFill/>
          <a:ln cap="flat" cmpd="sng" w="19050">
            <a:solidFill>
              <a:srgbClr val="FF0000"/>
            </a:solidFill>
            <a:prstDash val="solid"/>
            <a:round/>
            <a:headEnd len="med" w="med" type="none"/>
            <a:tailEnd len="med" w="med" type="none"/>
          </a:ln>
        </p:spPr>
      </p:cxnSp>
      <p:cxnSp>
        <p:nvCxnSpPr>
          <p:cNvPr id="343" name="Shape 343"/>
          <p:cNvCxnSpPr/>
          <p:nvPr/>
        </p:nvCxnSpPr>
        <p:spPr>
          <a:xfrm>
            <a:off x="633350" y="4264925"/>
            <a:ext cx="546900" cy="0"/>
          </a:xfrm>
          <a:prstGeom prst="straightConnector1">
            <a:avLst/>
          </a:prstGeom>
          <a:noFill/>
          <a:ln cap="flat" cmpd="sng" w="19050">
            <a:solidFill>
              <a:srgbClr val="FF0000"/>
            </a:solidFill>
            <a:prstDash val="solid"/>
            <a:round/>
            <a:headEnd len="med" w="med" type="none"/>
            <a:tailEnd len="med" w="med" type="none"/>
          </a:ln>
        </p:spPr>
      </p:cxnSp>
      <p:sp>
        <p:nvSpPr>
          <p:cNvPr id="344" name="Shape 344"/>
          <p:cNvSpPr/>
          <p:nvPr/>
        </p:nvSpPr>
        <p:spPr>
          <a:xfrm>
            <a:off x="2924188" y="2072700"/>
            <a:ext cx="458700" cy="9981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4370550" y="2233975"/>
            <a:ext cx="402900" cy="2016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1180250" y="2189575"/>
            <a:ext cx="402900" cy="201600"/>
          </a:xfrm>
          <a:prstGeom prst="ellipse">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txBox="1"/>
          <p:nvPr/>
        </p:nvSpPr>
        <p:spPr>
          <a:xfrm>
            <a:off x="6391000" y="1064650"/>
            <a:ext cx="2345400" cy="13758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Font typeface="Calibri"/>
              <a:buChar char="-"/>
            </a:pPr>
            <a:r>
              <a:rPr lang="en">
                <a:latin typeface="Calibri"/>
                <a:ea typeface="Calibri"/>
                <a:cs typeface="Calibri"/>
                <a:sym typeface="Calibri"/>
              </a:rPr>
              <a:t>PROC CONTENTS</a:t>
            </a:r>
            <a:endParaRPr>
              <a:latin typeface="Calibri"/>
              <a:ea typeface="Calibri"/>
              <a:cs typeface="Calibri"/>
              <a:sym typeface="Calibri"/>
            </a:endParaRPr>
          </a:p>
          <a:p>
            <a:pPr indent="0" lvl="0" marL="0">
              <a:spcBef>
                <a:spcPts val="0"/>
              </a:spcBef>
              <a:spcAft>
                <a:spcPts val="0"/>
              </a:spcAft>
              <a:buNone/>
            </a:pPr>
            <a:r>
              <a:t/>
            </a:r>
            <a:endParaRPr>
              <a:latin typeface="Calibri"/>
              <a:ea typeface="Calibri"/>
              <a:cs typeface="Calibri"/>
              <a:sym typeface="Calibri"/>
            </a:endParaRPr>
          </a:p>
          <a:p>
            <a:pPr indent="0" lvl="0" marL="0">
              <a:spcBef>
                <a:spcPts val="0"/>
              </a:spcBef>
              <a:spcAft>
                <a:spcPts val="0"/>
              </a:spcAft>
              <a:buNone/>
            </a:pPr>
            <a:r>
              <a:t/>
            </a:r>
            <a:endParaRPr>
              <a:latin typeface="Calibri"/>
              <a:ea typeface="Calibri"/>
              <a:cs typeface="Calibri"/>
              <a:sym typeface="Calibri"/>
            </a:endParaRPr>
          </a:p>
          <a:p>
            <a:pPr indent="-317500" lvl="0" marL="457200">
              <a:spcBef>
                <a:spcPts val="0"/>
              </a:spcBef>
              <a:spcAft>
                <a:spcPts val="0"/>
              </a:spcAft>
              <a:buSzPts val="1400"/>
              <a:buFont typeface="Calibri"/>
              <a:buChar char="-"/>
            </a:pPr>
            <a:r>
              <a:rPr lang="en">
                <a:latin typeface="Calibri"/>
                <a:ea typeface="Calibri"/>
                <a:cs typeface="Calibri"/>
                <a:sym typeface="Calibri"/>
              </a:rPr>
              <a:t>city_num = input(city, best12.);</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idx="1" type="body"/>
          </p:nvPr>
        </p:nvSpPr>
        <p:spPr>
          <a:xfrm>
            <a:off x="206125" y="18919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Simple Statistics give you a rough comparison between husband and wife.</a:t>
            </a:r>
            <a:endParaRPr>
              <a:latin typeface="Calibri"/>
              <a:ea typeface="Calibri"/>
              <a:cs typeface="Calibri"/>
              <a:sym typeface="Calibri"/>
            </a:endParaRPr>
          </a:p>
          <a:p>
            <a:pPr indent="0" lvl="0" marL="0">
              <a:spcBef>
                <a:spcPts val="1600"/>
              </a:spcBef>
              <a:spcAft>
                <a:spcPts val="0"/>
              </a:spcAft>
              <a:buNone/>
            </a:pPr>
            <a:r>
              <a:rPr lang="en">
                <a:latin typeface="Calibri"/>
                <a:ea typeface="Calibri"/>
                <a:cs typeface="Calibri"/>
                <a:sym typeface="Calibri"/>
              </a:rPr>
              <a:t>Wife’s Hours of Work: 741			Wife’s average hourly earning: 2.37</a:t>
            </a:r>
            <a:endParaRPr>
              <a:latin typeface="Calibri"/>
              <a:ea typeface="Calibri"/>
              <a:cs typeface="Calibri"/>
              <a:sym typeface="Calibri"/>
            </a:endParaRPr>
          </a:p>
          <a:p>
            <a:pPr indent="0" lvl="0" marL="0">
              <a:spcBef>
                <a:spcPts val="1600"/>
              </a:spcBef>
              <a:spcAft>
                <a:spcPts val="0"/>
              </a:spcAft>
              <a:buNone/>
            </a:pPr>
            <a:r>
              <a:rPr lang="en">
                <a:latin typeface="Calibri"/>
                <a:ea typeface="Calibri"/>
                <a:cs typeface="Calibri"/>
                <a:sym typeface="Calibri"/>
              </a:rPr>
              <a:t>Husband’s Hours of Work: 2267		Husband’s average earning: 7.48</a:t>
            </a:r>
            <a:endParaRPr>
              <a:latin typeface="Calibri"/>
              <a:ea typeface="Calibri"/>
              <a:cs typeface="Calibri"/>
              <a:sym typeface="Calibri"/>
            </a:endParaRPr>
          </a:p>
          <a:p>
            <a:pPr indent="0" lvl="0" marL="0">
              <a:spcBef>
                <a:spcPts val="1600"/>
              </a:spcBef>
              <a:spcAft>
                <a:spcPts val="0"/>
              </a:spcAft>
              <a:buNone/>
            </a:pPr>
            <a:r>
              <a:t/>
            </a:r>
            <a:endParaRPr>
              <a:latin typeface="Calibri"/>
              <a:ea typeface="Calibri"/>
              <a:cs typeface="Calibri"/>
              <a:sym typeface="Calibri"/>
            </a:endParaRPr>
          </a:p>
          <a:p>
            <a:pPr indent="0" lvl="0" marL="0">
              <a:spcBef>
                <a:spcPts val="1600"/>
              </a:spcBef>
              <a:spcAft>
                <a:spcPts val="1600"/>
              </a:spcAft>
              <a:buNone/>
            </a:pPr>
            <a:r>
              <a:t/>
            </a:r>
            <a:endParaRPr>
              <a:latin typeface="Calibri"/>
              <a:ea typeface="Calibri"/>
              <a:cs typeface="Calibri"/>
              <a:sym typeface="Calibri"/>
            </a:endParaRPr>
          </a:p>
        </p:txBody>
      </p:sp>
      <p:pic>
        <p:nvPicPr>
          <p:cNvPr id="353" name="Shape 353"/>
          <p:cNvPicPr preferRelativeResize="0"/>
          <p:nvPr/>
        </p:nvPicPr>
        <p:blipFill>
          <a:blip r:embed="rId3">
            <a:alphaModFix/>
          </a:blip>
          <a:stretch>
            <a:fillRect/>
          </a:stretch>
        </p:blipFill>
        <p:spPr>
          <a:xfrm>
            <a:off x="98625" y="906950"/>
            <a:ext cx="8946750" cy="868750"/>
          </a:xfrm>
          <a:prstGeom prst="rect">
            <a:avLst/>
          </a:prstGeom>
          <a:noFill/>
          <a:ln>
            <a:noFill/>
          </a:ln>
        </p:spPr>
      </p:pic>
      <p:sp>
        <p:nvSpPr>
          <p:cNvPr id="354" name="Shape 354"/>
          <p:cNvSpPr txBox="1"/>
          <p:nvPr>
            <p:ph type="title"/>
          </p:nvPr>
        </p:nvSpPr>
        <p:spPr>
          <a:xfrm>
            <a:off x="254125" y="26605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Simple Statistics</a:t>
            </a:r>
            <a:endParaRPr/>
          </a:p>
        </p:txBody>
      </p:sp>
      <p:sp>
        <p:nvSpPr>
          <p:cNvPr id="355" name="Shape 355"/>
          <p:cNvSpPr/>
          <p:nvPr/>
        </p:nvSpPr>
        <p:spPr>
          <a:xfrm>
            <a:off x="403025" y="1351125"/>
            <a:ext cx="546900" cy="20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p:nvPr/>
        </p:nvSpPr>
        <p:spPr>
          <a:xfrm>
            <a:off x="2570600" y="1351125"/>
            <a:ext cx="546900" cy="20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p:nvPr/>
        </p:nvSpPr>
        <p:spPr>
          <a:xfrm>
            <a:off x="3117500" y="1351125"/>
            <a:ext cx="546900" cy="20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nvSpPr>
        <p:spPr>
          <a:xfrm>
            <a:off x="3664400" y="1351125"/>
            <a:ext cx="546900" cy="20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p:nvPr/>
        </p:nvSpPr>
        <p:spPr>
          <a:xfrm>
            <a:off x="5234900" y="1351125"/>
            <a:ext cx="546900" cy="20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Shape 364"/>
          <p:cNvPicPr preferRelativeResize="0"/>
          <p:nvPr/>
        </p:nvPicPr>
        <p:blipFill rotWithShape="1">
          <a:blip r:embed="rId3">
            <a:alphaModFix/>
          </a:blip>
          <a:srcRect b="9853" l="0" r="0" t="0"/>
          <a:stretch/>
        </p:blipFill>
        <p:spPr>
          <a:xfrm>
            <a:off x="4176675" y="436625"/>
            <a:ext cx="4689626" cy="3419074"/>
          </a:xfrm>
          <a:prstGeom prst="rect">
            <a:avLst/>
          </a:prstGeom>
          <a:noFill/>
          <a:ln>
            <a:noFill/>
          </a:ln>
        </p:spPr>
      </p:pic>
      <p:pic>
        <p:nvPicPr>
          <p:cNvPr id="365" name="Shape 365"/>
          <p:cNvPicPr preferRelativeResize="0"/>
          <p:nvPr/>
        </p:nvPicPr>
        <p:blipFill>
          <a:blip r:embed="rId4">
            <a:alphaModFix/>
          </a:blip>
          <a:stretch>
            <a:fillRect/>
          </a:stretch>
        </p:blipFill>
        <p:spPr>
          <a:xfrm>
            <a:off x="159300" y="845824"/>
            <a:ext cx="3837876" cy="3736350"/>
          </a:xfrm>
          <a:prstGeom prst="rect">
            <a:avLst/>
          </a:prstGeom>
          <a:noFill/>
          <a:ln>
            <a:noFill/>
          </a:ln>
        </p:spPr>
      </p:pic>
      <p:sp>
        <p:nvSpPr>
          <p:cNvPr id="366" name="Shape 366"/>
          <p:cNvSpPr txBox="1"/>
          <p:nvPr>
            <p:ph type="title"/>
          </p:nvPr>
        </p:nvSpPr>
        <p:spPr>
          <a:xfrm>
            <a:off x="311700" y="112525"/>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Correlation Matrix</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Shape 371"/>
          <p:cNvPicPr preferRelativeResize="0"/>
          <p:nvPr/>
        </p:nvPicPr>
        <p:blipFill>
          <a:blip r:embed="rId3">
            <a:alphaModFix/>
          </a:blip>
          <a:stretch>
            <a:fillRect/>
          </a:stretch>
        </p:blipFill>
        <p:spPr>
          <a:xfrm>
            <a:off x="229175" y="900925"/>
            <a:ext cx="4967976" cy="2830050"/>
          </a:xfrm>
          <a:prstGeom prst="rect">
            <a:avLst/>
          </a:prstGeom>
          <a:noFill/>
          <a:ln>
            <a:noFill/>
          </a:ln>
        </p:spPr>
      </p:pic>
      <p:sp>
        <p:nvSpPr>
          <p:cNvPr id="372" name="Shape 372"/>
          <p:cNvSpPr txBox="1"/>
          <p:nvPr>
            <p:ph type="title"/>
          </p:nvPr>
        </p:nvSpPr>
        <p:spPr>
          <a:xfrm>
            <a:off x="311700" y="1701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Scree Plot for Eigenvalue</a:t>
            </a:r>
            <a:endParaRPr/>
          </a:p>
        </p:txBody>
      </p:sp>
      <p:sp>
        <p:nvSpPr>
          <p:cNvPr id="373" name="Shape 373"/>
          <p:cNvSpPr txBox="1"/>
          <p:nvPr/>
        </p:nvSpPr>
        <p:spPr>
          <a:xfrm>
            <a:off x="5316225" y="948100"/>
            <a:ext cx="3579300" cy="277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alibri"/>
                <a:ea typeface="Calibri"/>
                <a:cs typeface="Calibri"/>
                <a:sym typeface="Calibri"/>
              </a:rPr>
              <a:t>Even though the elbow in our scree plot is not clear, we will use 6PCs to perform further analysis.</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pic>
        <p:nvPicPr>
          <p:cNvPr id="378" name="Shape 378"/>
          <p:cNvPicPr preferRelativeResize="0"/>
          <p:nvPr/>
        </p:nvPicPr>
        <p:blipFill>
          <a:blip r:embed="rId3">
            <a:alphaModFix/>
          </a:blip>
          <a:stretch>
            <a:fillRect/>
          </a:stretch>
        </p:blipFill>
        <p:spPr>
          <a:xfrm>
            <a:off x="142800" y="737750"/>
            <a:ext cx="5846225" cy="3789675"/>
          </a:xfrm>
          <a:prstGeom prst="rect">
            <a:avLst/>
          </a:prstGeom>
          <a:noFill/>
          <a:ln>
            <a:noFill/>
          </a:ln>
        </p:spPr>
      </p:pic>
      <p:sp>
        <p:nvSpPr>
          <p:cNvPr id="379" name="Shape 379"/>
          <p:cNvSpPr txBox="1"/>
          <p:nvPr>
            <p:ph type="title"/>
          </p:nvPr>
        </p:nvSpPr>
        <p:spPr>
          <a:xfrm>
            <a:off x="311700" y="83725"/>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Eigenvectors Table</a:t>
            </a:r>
            <a:endParaRPr/>
          </a:p>
        </p:txBody>
      </p:sp>
      <p:sp>
        <p:nvSpPr>
          <p:cNvPr id="380" name="Shape 380"/>
          <p:cNvSpPr/>
          <p:nvPr/>
        </p:nvSpPr>
        <p:spPr>
          <a:xfrm>
            <a:off x="930825" y="2205200"/>
            <a:ext cx="3752100" cy="21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a:off x="930825" y="3010150"/>
            <a:ext cx="3752100" cy="21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a:off x="930825" y="3221350"/>
            <a:ext cx="3752100" cy="21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nvSpPr>
        <p:spPr>
          <a:xfrm>
            <a:off x="766251" y="2099600"/>
            <a:ext cx="192900" cy="2592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p:nvPr/>
        </p:nvSpPr>
        <p:spPr>
          <a:xfrm>
            <a:off x="766251" y="2944050"/>
            <a:ext cx="192900" cy="2592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959150" y="1189050"/>
            <a:ext cx="3752100" cy="2112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959150" y="1400250"/>
            <a:ext cx="3752100" cy="3924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Shape 391"/>
          <p:cNvPicPr preferRelativeResize="0"/>
          <p:nvPr/>
        </p:nvPicPr>
        <p:blipFill>
          <a:blip r:embed="rId3">
            <a:alphaModFix/>
          </a:blip>
          <a:stretch>
            <a:fillRect/>
          </a:stretch>
        </p:blipFill>
        <p:spPr>
          <a:xfrm>
            <a:off x="142800" y="737750"/>
            <a:ext cx="5846225" cy="3789675"/>
          </a:xfrm>
          <a:prstGeom prst="rect">
            <a:avLst/>
          </a:prstGeom>
          <a:noFill/>
          <a:ln>
            <a:noFill/>
          </a:ln>
        </p:spPr>
      </p:pic>
      <p:sp>
        <p:nvSpPr>
          <p:cNvPr id="392" name="Shape 392"/>
          <p:cNvSpPr txBox="1"/>
          <p:nvPr>
            <p:ph type="title"/>
          </p:nvPr>
        </p:nvSpPr>
        <p:spPr>
          <a:xfrm>
            <a:off x="311700" y="83725"/>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Eigenvectors Table</a:t>
            </a:r>
            <a:endParaRPr/>
          </a:p>
        </p:txBody>
      </p:sp>
      <p:sp>
        <p:nvSpPr>
          <p:cNvPr id="393" name="Shape 393"/>
          <p:cNvSpPr/>
          <p:nvPr/>
        </p:nvSpPr>
        <p:spPr>
          <a:xfrm>
            <a:off x="959600" y="986475"/>
            <a:ext cx="614100" cy="3464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1573700" y="986475"/>
            <a:ext cx="614100" cy="3464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a:off x="2187800" y="986475"/>
            <a:ext cx="614100" cy="3464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2801900" y="986475"/>
            <a:ext cx="614100" cy="3464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3416000" y="986475"/>
            <a:ext cx="614100" cy="3464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nvSpPr>
        <p:spPr>
          <a:xfrm>
            <a:off x="4030100" y="986475"/>
            <a:ext cx="614100" cy="3464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p:nvPr/>
        </p:nvSpPr>
        <p:spPr>
          <a:xfrm>
            <a:off x="5258300" y="83725"/>
            <a:ext cx="3819000" cy="938700"/>
          </a:xfrm>
          <a:prstGeom prst="wedgeRectCallout">
            <a:avLst>
              <a:gd fmla="val -68184" name="adj1"/>
              <a:gd fmla="val -1423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PC1: Educational attainment for both W&amp;H⬆️</a:t>
            </a:r>
            <a:endParaRPr/>
          </a:p>
          <a:p>
            <a:pPr indent="457200" lvl="0" marL="0" rtl="0">
              <a:spcBef>
                <a:spcPts val="0"/>
              </a:spcBef>
              <a:spcAft>
                <a:spcPts val="0"/>
              </a:spcAft>
              <a:buNone/>
            </a:pPr>
            <a:r>
              <a:rPr lang="en"/>
              <a:t>Age of W&amp;H , job experience ⬇️</a:t>
            </a:r>
            <a:endParaRPr/>
          </a:p>
        </p:txBody>
      </p:sp>
      <p:sp>
        <p:nvSpPr>
          <p:cNvPr id="400" name="Shape 400"/>
          <p:cNvSpPr/>
          <p:nvPr/>
        </p:nvSpPr>
        <p:spPr>
          <a:xfrm>
            <a:off x="5258300" y="1058200"/>
            <a:ext cx="3819000" cy="938700"/>
          </a:xfrm>
          <a:prstGeom prst="wedgeRectCallout">
            <a:avLst>
              <a:gd fmla="val -68184" name="adj1"/>
              <a:gd fmla="val -1423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PC2: Age of W&amp;H, job experience ⬆️</a:t>
            </a:r>
            <a:endParaRPr/>
          </a:p>
          <a:p>
            <a:pPr indent="457200" lvl="0" marL="0" rtl="0">
              <a:spcBef>
                <a:spcPts val="0"/>
              </a:spcBef>
              <a:spcAft>
                <a:spcPts val="0"/>
              </a:spcAft>
              <a:buNone/>
            </a:pPr>
            <a:r>
              <a:rPr lang="en"/>
              <a:t>Child rate ⬇️</a:t>
            </a:r>
            <a:endParaRPr/>
          </a:p>
        </p:txBody>
      </p:sp>
      <p:sp>
        <p:nvSpPr>
          <p:cNvPr id="401" name="Shape 401"/>
          <p:cNvSpPr/>
          <p:nvPr/>
        </p:nvSpPr>
        <p:spPr>
          <a:xfrm>
            <a:off x="5248800" y="2032675"/>
            <a:ext cx="3819000" cy="938700"/>
          </a:xfrm>
          <a:prstGeom prst="wedgeRectCallout">
            <a:avLst>
              <a:gd fmla="val -68184" name="adj1"/>
              <a:gd fmla="val -1423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PC3: W working hour, W wage, ⬆️</a:t>
            </a:r>
            <a:endParaRPr/>
          </a:p>
          <a:p>
            <a:pPr indent="0" lvl="0" marL="0" rtl="0">
              <a:spcBef>
                <a:spcPts val="0"/>
              </a:spcBef>
              <a:spcAft>
                <a:spcPts val="0"/>
              </a:spcAft>
              <a:buNone/>
            </a:pPr>
            <a:r>
              <a:rPr lang="en"/>
              <a:t>	Child rate, Age of W&amp;H, Income ⬇️</a:t>
            </a:r>
            <a:endParaRPr/>
          </a:p>
        </p:txBody>
      </p:sp>
      <p:sp>
        <p:nvSpPr>
          <p:cNvPr id="402" name="Shape 402"/>
          <p:cNvSpPr/>
          <p:nvPr/>
        </p:nvSpPr>
        <p:spPr>
          <a:xfrm>
            <a:off x="5258300" y="3981625"/>
            <a:ext cx="3819000" cy="938700"/>
          </a:xfrm>
          <a:prstGeom prst="wedgeRectCallout">
            <a:avLst>
              <a:gd fmla="val -68184" name="adj1"/>
              <a:gd fmla="val -1423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PC5: H working hour, Income ⬆️</a:t>
            </a:r>
            <a:endParaRPr/>
          </a:p>
          <a:p>
            <a:pPr indent="0" lvl="0" marL="0" rtl="0">
              <a:spcBef>
                <a:spcPts val="0"/>
              </a:spcBef>
              <a:spcAft>
                <a:spcPts val="0"/>
              </a:spcAft>
              <a:buNone/>
            </a:pPr>
            <a:r>
              <a:rPr lang="en"/>
              <a:t>	Edu.of W’s M&amp;F, W edu.⬇️</a:t>
            </a:r>
            <a:endParaRPr/>
          </a:p>
        </p:txBody>
      </p:sp>
      <p:sp>
        <p:nvSpPr>
          <p:cNvPr id="403" name="Shape 403"/>
          <p:cNvSpPr/>
          <p:nvPr/>
        </p:nvSpPr>
        <p:spPr>
          <a:xfrm>
            <a:off x="5258300" y="3007150"/>
            <a:ext cx="3819000" cy="938700"/>
          </a:xfrm>
          <a:prstGeom prst="wedgeRectCallout">
            <a:avLst>
              <a:gd fmla="val -68184" name="adj1"/>
              <a:gd fmla="val -1423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PC4: Age of W&amp;H, Edu.of W’s M&amp;F ⬆️</a:t>
            </a:r>
            <a:endParaRPr/>
          </a:p>
          <a:p>
            <a:pPr indent="0" lvl="0" marL="0" rtl="0">
              <a:spcBef>
                <a:spcPts val="0"/>
              </a:spcBef>
              <a:spcAft>
                <a:spcPts val="0"/>
              </a:spcAft>
              <a:buNone/>
            </a:pPr>
            <a:r>
              <a:rPr lang="en"/>
              <a:t>	Child rate, W working hour ⬇️</a:t>
            </a:r>
            <a:endParaRPr/>
          </a:p>
        </p:txBody>
      </p:sp>
      <p:sp>
        <p:nvSpPr>
          <p:cNvPr id="404" name="Shape 404"/>
          <p:cNvSpPr/>
          <p:nvPr/>
        </p:nvSpPr>
        <p:spPr>
          <a:xfrm>
            <a:off x="142788" y="1514825"/>
            <a:ext cx="3819000" cy="938700"/>
          </a:xfrm>
          <a:prstGeom prst="wedgeRectCallout">
            <a:avLst>
              <a:gd fmla="val 48277" name="adj1"/>
              <a:gd fmla="val 76702"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PC6: Child 6-18, Unemprate</a:t>
            </a:r>
            <a:endParaRPr/>
          </a:p>
          <a:p>
            <a:pPr indent="0" lvl="0" marL="0" rtl="0">
              <a:spcBef>
                <a:spcPts val="0"/>
              </a:spcBef>
              <a:spcAft>
                <a:spcPts val="0"/>
              </a:spcAft>
              <a:buNone/>
            </a:pPr>
            <a:r>
              <a:rPr lang="en"/>
              <a:t>	Edu.of W&amp;H, Child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3"/>
                                        </p:tgtEl>
                                      </p:cBhvr>
                                    </p:animEffect>
                                    <p:set>
                                      <p:cBhvr>
                                        <p:cTn dur="1" fill="hold">
                                          <p:stCondLst>
                                            <p:cond delay="1000"/>
                                          </p:stCondLst>
                                        </p:cTn>
                                        <p:tgtEl>
                                          <p:spTgt spid="3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4"/>
                                        </p:tgtEl>
                                      </p:cBhvr>
                                    </p:animEffect>
                                    <p:set>
                                      <p:cBhvr>
                                        <p:cTn dur="1" fill="hold">
                                          <p:stCondLst>
                                            <p:cond delay="1000"/>
                                          </p:stCondLst>
                                        </p:cTn>
                                        <p:tgtEl>
                                          <p:spTgt spid="3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5"/>
                                        </p:tgtEl>
                                      </p:cBhvr>
                                    </p:animEffect>
                                    <p:set>
                                      <p:cBhvr>
                                        <p:cTn dur="1" fill="hold">
                                          <p:stCondLst>
                                            <p:cond delay="1000"/>
                                          </p:stCondLst>
                                        </p:cTn>
                                        <p:tgtEl>
                                          <p:spTgt spid="3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6"/>
                                        </p:tgtEl>
                                      </p:cBhvr>
                                    </p:animEffect>
                                    <p:set>
                                      <p:cBhvr>
                                        <p:cTn dur="1" fill="hold">
                                          <p:stCondLst>
                                            <p:cond delay="1000"/>
                                          </p:stCondLst>
                                        </p:cTn>
                                        <p:tgtEl>
                                          <p:spTgt spid="3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397"/>
                                        </p:tgtEl>
                                      </p:cBhvr>
                                    </p:animEffect>
                                    <p:set>
                                      <p:cBhvr>
                                        <p:cTn dur="1" fill="hold">
                                          <p:stCondLst>
                                            <p:cond delay="1100"/>
                                          </p:stCondLst>
                                        </p:cTn>
                                        <p:tgtEl>
                                          <p:spTgt spid="3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Score Plots for ncomp=6</a:t>
            </a:r>
            <a:endParaRPr/>
          </a:p>
        </p:txBody>
      </p:sp>
      <p:pic>
        <p:nvPicPr>
          <p:cNvPr id="410" name="Shape 410"/>
          <p:cNvPicPr preferRelativeResize="0"/>
          <p:nvPr/>
        </p:nvPicPr>
        <p:blipFill>
          <a:blip r:embed="rId3">
            <a:alphaModFix/>
          </a:blip>
          <a:stretch>
            <a:fillRect/>
          </a:stretch>
        </p:blipFill>
        <p:spPr>
          <a:xfrm>
            <a:off x="5453025" y="3098637"/>
            <a:ext cx="2172074" cy="1641650"/>
          </a:xfrm>
          <a:prstGeom prst="rect">
            <a:avLst/>
          </a:prstGeom>
          <a:noFill/>
          <a:ln>
            <a:noFill/>
          </a:ln>
        </p:spPr>
      </p:pic>
      <p:pic>
        <p:nvPicPr>
          <p:cNvPr id="411" name="Shape 411"/>
          <p:cNvPicPr preferRelativeResize="0"/>
          <p:nvPr/>
        </p:nvPicPr>
        <p:blipFill>
          <a:blip r:embed="rId4">
            <a:alphaModFix/>
          </a:blip>
          <a:stretch>
            <a:fillRect/>
          </a:stretch>
        </p:blipFill>
        <p:spPr>
          <a:xfrm>
            <a:off x="2832438" y="3095061"/>
            <a:ext cx="2323825" cy="1751862"/>
          </a:xfrm>
          <a:prstGeom prst="rect">
            <a:avLst/>
          </a:prstGeom>
          <a:noFill/>
          <a:ln>
            <a:noFill/>
          </a:ln>
        </p:spPr>
      </p:pic>
      <p:pic>
        <p:nvPicPr>
          <p:cNvPr id="412" name="Shape 412"/>
          <p:cNvPicPr preferRelativeResize="0"/>
          <p:nvPr/>
        </p:nvPicPr>
        <p:blipFill>
          <a:blip r:embed="rId5">
            <a:alphaModFix/>
          </a:blip>
          <a:stretch>
            <a:fillRect/>
          </a:stretch>
        </p:blipFill>
        <p:spPr>
          <a:xfrm>
            <a:off x="311700" y="3098653"/>
            <a:ext cx="2323825" cy="1744667"/>
          </a:xfrm>
          <a:prstGeom prst="rect">
            <a:avLst/>
          </a:prstGeom>
          <a:noFill/>
          <a:ln>
            <a:noFill/>
          </a:ln>
        </p:spPr>
      </p:pic>
      <p:pic>
        <p:nvPicPr>
          <p:cNvPr id="413" name="Shape 413"/>
          <p:cNvPicPr preferRelativeResize="0"/>
          <p:nvPr/>
        </p:nvPicPr>
        <p:blipFill>
          <a:blip r:embed="rId6">
            <a:alphaModFix/>
          </a:blip>
          <a:stretch>
            <a:fillRect/>
          </a:stretch>
        </p:blipFill>
        <p:spPr>
          <a:xfrm>
            <a:off x="5401175" y="1242863"/>
            <a:ext cx="2172076" cy="1630723"/>
          </a:xfrm>
          <a:prstGeom prst="rect">
            <a:avLst/>
          </a:prstGeom>
          <a:noFill/>
          <a:ln>
            <a:noFill/>
          </a:ln>
        </p:spPr>
      </p:pic>
      <p:pic>
        <p:nvPicPr>
          <p:cNvPr id="414" name="Shape 414"/>
          <p:cNvPicPr preferRelativeResize="0"/>
          <p:nvPr/>
        </p:nvPicPr>
        <p:blipFill>
          <a:blip r:embed="rId7">
            <a:alphaModFix/>
          </a:blip>
          <a:stretch>
            <a:fillRect/>
          </a:stretch>
        </p:blipFill>
        <p:spPr>
          <a:xfrm>
            <a:off x="2883448" y="1242873"/>
            <a:ext cx="2323825" cy="1749149"/>
          </a:xfrm>
          <a:prstGeom prst="rect">
            <a:avLst/>
          </a:prstGeom>
          <a:noFill/>
          <a:ln>
            <a:noFill/>
          </a:ln>
        </p:spPr>
      </p:pic>
      <p:pic>
        <p:nvPicPr>
          <p:cNvPr id="415" name="Shape 415"/>
          <p:cNvPicPr preferRelativeResize="0"/>
          <p:nvPr/>
        </p:nvPicPr>
        <p:blipFill>
          <a:blip r:embed="rId8">
            <a:alphaModFix/>
          </a:blip>
          <a:stretch>
            <a:fillRect/>
          </a:stretch>
        </p:blipFill>
        <p:spPr>
          <a:xfrm>
            <a:off x="311700" y="1243325"/>
            <a:ext cx="2323825" cy="174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Analysis Techniques </a:t>
            </a:r>
            <a:endParaRPr/>
          </a:p>
        </p:txBody>
      </p:sp>
      <p:sp>
        <p:nvSpPr>
          <p:cNvPr id="105" name="Shape 10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34343"/>
              </a:buClr>
              <a:buSzPts val="1800"/>
              <a:buFont typeface="Times New Roman"/>
              <a:buChar char="●"/>
            </a:pPr>
            <a:r>
              <a:rPr lang="en">
                <a:solidFill>
                  <a:srgbClr val="434343"/>
                </a:solidFill>
                <a:latin typeface="Times New Roman"/>
                <a:ea typeface="Times New Roman"/>
                <a:cs typeface="Times New Roman"/>
                <a:sym typeface="Times New Roman"/>
              </a:rPr>
              <a:t>Yunjia: Use logistic regression to find whether women joined in labor force in 1975 based on give predictors. Mostly interested in the association between educational attainment and work status. </a:t>
            </a:r>
            <a:endParaRPr>
              <a:solidFill>
                <a:srgbClr val="434343"/>
              </a:solidFill>
              <a:latin typeface="Times New Roman"/>
              <a:ea typeface="Times New Roman"/>
              <a:cs typeface="Times New Roman"/>
              <a:sym typeface="Times New Roman"/>
            </a:endParaRPr>
          </a:p>
          <a:p>
            <a:pPr indent="-342900" lvl="0" marL="457200" rtl="0">
              <a:spcBef>
                <a:spcPts val="0"/>
              </a:spcBef>
              <a:spcAft>
                <a:spcPts val="0"/>
              </a:spcAft>
              <a:buClr>
                <a:srgbClr val="434343"/>
              </a:buClr>
              <a:buSzPts val="1800"/>
              <a:buFont typeface="Times New Roman"/>
              <a:buChar char="●"/>
            </a:pPr>
            <a:r>
              <a:rPr lang="en">
                <a:solidFill>
                  <a:srgbClr val="434343"/>
                </a:solidFill>
                <a:latin typeface="Times New Roman"/>
                <a:ea typeface="Times New Roman"/>
                <a:cs typeface="Times New Roman"/>
                <a:sym typeface="Times New Roman"/>
              </a:rPr>
              <a:t>Jaemin: Perform PCA</a:t>
            </a:r>
            <a:r>
              <a:rPr lang="en">
                <a:solidFill>
                  <a:srgbClr val="434343"/>
                </a:solidFill>
                <a:latin typeface="Times New Roman"/>
                <a:ea typeface="Times New Roman"/>
                <a:cs typeface="Times New Roman"/>
                <a:sym typeface="Times New Roman"/>
              </a:rPr>
              <a:t> to investigate the significance and correlation between the variables, and use the correlation matrix, eigenvalues, and eigenvector table to find the optimal PCs, which will then be used to find relationships in our model.</a:t>
            </a:r>
            <a:endParaRPr>
              <a:solidFill>
                <a:srgbClr val="434343"/>
              </a:solidFill>
              <a:latin typeface="Times New Roman"/>
              <a:ea typeface="Times New Roman"/>
              <a:cs typeface="Times New Roman"/>
              <a:sym typeface="Times New Roman"/>
            </a:endParaRPr>
          </a:p>
          <a:p>
            <a:pPr indent="-342900" lvl="0" marL="457200" rtl="0">
              <a:spcBef>
                <a:spcPts val="0"/>
              </a:spcBef>
              <a:spcAft>
                <a:spcPts val="0"/>
              </a:spcAft>
              <a:buClr>
                <a:srgbClr val="434343"/>
              </a:buClr>
              <a:buSzPts val="1800"/>
              <a:buFont typeface="Times New Roman"/>
              <a:buChar char="●"/>
            </a:pPr>
            <a:r>
              <a:rPr lang="en">
                <a:solidFill>
                  <a:srgbClr val="434343"/>
                </a:solidFill>
                <a:latin typeface="Times New Roman"/>
                <a:ea typeface="Times New Roman"/>
                <a:cs typeface="Times New Roman"/>
                <a:sym typeface="Times New Roman"/>
              </a:rPr>
              <a:t>Roshen: Use multiple linear regression to find whether the predictors relating to the women’s husband and children had an impact on the amount of hours she worked. </a:t>
            </a:r>
            <a:endParaRPr>
              <a:solidFill>
                <a:srgbClr val="434343"/>
              </a:solidFill>
              <a:latin typeface="Times New Roman"/>
              <a:ea typeface="Times New Roman"/>
              <a:cs typeface="Times New Roman"/>
              <a:sym typeface="Times New Roman"/>
            </a:endParaRPr>
          </a:p>
          <a:p>
            <a:pPr indent="-342900" lvl="0" marL="457200" rtl="0">
              <a:spcBef>
                <a:spcPts val="0"/>
              </a:spcBef>
              <a:spcAft>
                <a:spcPts val="0"/>
              </a:spcAft>
              <a:buSzPts val="1800"/>
              <a:buChar char="●"/>
            </a:pPr>
            <a:r>
              <a:rPr lang="en">
                <a:solidFill>
                  <a:srgbClr val="434343"/>
                </a:solidFill>
                <a:latin typeface="Times New Roman"/>
                <a:ea typeface="Times New Roman"/>
                <a:cs typeface="Times New Roman"/>
                <a:sym typeface="Times New Roman"/>
              </a:rPr>
              <a:t>Zhi: </a:t>
            </a:r>
            <a:r>
              <a:rPr lang="en" sz="2000">
                <a:solidFill>
                  <a:srgbClr val="434343"/>
                </a:solidFill>
                <a:latin typeface="Times New Roman"/>
                <a:ea typeface="Times New Roman"/>
                <a:cs typeface="Times New Roman"/>
                <a:sym typeface="Times New Roman"/>
              </a:rPr>
              <a:t>to determine a function based on other variables to classify </a:t>
            </a:r>
            <a:r>
              <a:rPr i="1" lang="en" sz="2000">
                <a:solidFill>
                  <a:srgbClr val="434343"/>
                </a:solidFill>
                <a:latin typeface="Times New Roman"/>
                <a:ea typeface="Times New Roman"/>
                <a:cs typeface="Times New Roman"/>
                <a:sym typeface="Times New Roman"/>
              </a:rPr>
              <a:t>Work</a:t>
            </a:r>
            <a:r>
              <a:rPr lang="en" sz="2000">
                <a:solidFill>
                  <a:srgbClr val="434343"/>
                </a:solidFill>
                <a:latin typeface="Times New Roman"/>
                <a:ea typeface="Times New Roman"/>
                <a:cs typeface="Times New Roman"/>
                <a:sym typeface="Times New Roman"/>
              </a:rPr>
              <a:t> groups by applying discriminant analysis</a:t>
            </a:r>
            <a:r>
              <a:rPr lang="en" sz="2000">
                <a:solidFill>
                  <a:srgbClr val="000000"/>
                </a:solidFill>
                <a:latin typeface="Times New Roman"/>
                <a:ea typeface="Times New Roman"/>
                <a:cs typeface="Times New Roman"/>
                <a:sym typeface="Times New Roman"/>
              </a:rPr>
              <a:t>.</a:t>
            </a:r>
            <a:endParaRPr sz="2000">
              <a:solidFill>
                <a:srgbClr val="000000"/>
              </a:solidFill>
              <a:latin typeface="Times New Roman"/>
              <a:ea typeface="Times New Roman"/>
              <a:cs typeface="Times New Roman"/>
              <a:sym typeface="Times New Roman"/>
            </a:endParaRPr>
          </a:p>
          <a:p>
            <a:pPr indent="0" lvl="0" marL="0">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CCC, Pseudo F, Pseudo T-Squared Tests</a:t>
            </a:r>
            <a:endParaRPr/>
          </a:p>
        </p:txBody>
      </p:sp>
      <p:pic>
        <p:nvPicPr>
          <p:cNvPr id="421" name="Shape 421"/>
          <p:cNvPicPr preferRelativeResize="0"/>
          <p:nvPr/>
        </p:nvPicPr>
        <p:blipFill>
          <a:blip r:embed="rId3">
            <a:alphaModFix/>
          </a:blip>
          <a:stretch>
            <a:fillRect/>
          </a:stretch>
        </p:blipFill>
        <p:spPr>
          <a:xfrm>
            <a:off x="311700" y="1229875"/>
            <a:ext cx="4242624" cy="3201600"/>
          </a:xfrm>
          <a:prstGeom prst="rect">
            <a:avLst/>
          </a:prstGeom>
          <a:noFill/>
          <a:ln>
            <a:noFill/>
          </a:ln>
        </p:spPr>
      </p:pic>
      <p:sp>
        <p:nvSpPr>
          <p:cNvPr id="422" name="Shape 422"/>
          <p:cNvSpPr/>
          <p:nvPr/>
        </p:nvSpPr>
        <p:spPr>
          <a:xfrm>
            <a:off x="527775" y="1437500"/>
            <a:ext cx="297600" cy="90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txBox="1"/>
          <p:nvPr/>
        </p:nvSpPr>
        <p:spPr>
          <a:xfrm>
            <a:off x="4692475" y="1283950"/>
            <a:ext cx="4242600" cy="2600700"/>
          </a:xfrm>
          <a:prstGeom prst="rect">
            <a:avLst/>
          </a:prstGeom>
          <a:noFill/>
          <a:ln>
            <a:noFill/>
          </a:ln>
        </p:spPr>
        <p:txBody>
          <a:bodyPr anchorCtr="0" anchor="t" bIns="91425" lIns="91425" spcFirstLastPara="1" rIns="91425" wrap="square" tIns="91425">
            <a:noAutofit/>
          </a:bodyPr>
          <a:lstStyle/>
          <a:p>
            <a:pPr indent="0" lvl="0" marL="0" rtl="0">
              <a:lnSpc>
                <a:spcPct val="90000"/>
              </a:lnSpc>
              <a:spcBef>
                <a:spcPts val="1000"/>
              </a:spcBef>
              <a:spcAft>
                <a:spcPts val="0"/>
              </a:spcAft>
              <a:buNone/>
            </a:pPr>
            <a:r>
              <a:rPr lang="en" sz="2200">
                <a:latin typeface="Calibri"/>
                <a:ea typeface="Calibri"/>
                <a:cs typeface="Calibri"/>
                <a:sym typeface="Calibri"/>
              </a:rPr>
              <a:t>•All values of the CCC are </a:t>
            </a:r>
            <a:r>
              <a:rPr lang="en" sz="2200">
                <a:solidFill>
                  <a:srgbClr val="FF0000"/>
                </a:solidFill>
                <a:latin typeface="Calibri"/>
                <a:ea typeface="Calibri"/>
                <a:cs typeface="Calibri"/>
                <a:sym typeface="Calibri"/>
              </a:rPr>
              <a:t>negative</a:t>
            </a:r>
            <a:r>
              <a:rPr lang="en" sz="2200">
                <a:latin typeface="Calibri"/>
                <a:ea typeface="Calibri"/>
                <a:cs typeface="Calibri"/>
                <a:sym typeface="Calibri"/>
              </a:rPr>
              <a:t> •Decreasing for two or more clusters </a:t>
            </a:r>
            <a:endParaRPr sz="2200">
              <a:latin typeface="Calibri"/>
              <a:ea typeface="Calibri"/>
              <a:cs typeface="Calibri"/>
              <a:sym typeface="Calibri"/>
            </a:endParaRPr>
          </a:p>
          <a:p>
            <a:pPr indent="0" lvl="0" marL="0" rtl="0">
              <a:lnSpc>
                <a:spcPct val="90000"/>
              </a:lnSpc>
              <a:spcBef>
                <a:spcPts val="1000"/>
              </a:spcBef>
              <a:spcAft>
                <a:spcPts val="0"/>
              </a:spcAft>
              <a:buNone/>
            </a:pPr>
            <a:r>
              <a:rPr lang="en" sz="2200">
                <a:latin typeface="Calibri"/>
                <a:ea typeface="Calibri"/>
                <a:cs typeface="Calibri"/>
                <a:sym typeface="Calibri"/>
              </a:rPr>
              <a:t>= the distribution is probably unimodal or long-tailed</a:t>
            </a:r>
            <a:endParaRPr sz="2200">
              <a:latin typeface="Calibri"/>
              <a:ea typeface="Calibri"/>
              <a:cs typeface="Calibri"/>
              <a:sym typeface="Calibri"/>
            </a:endParaRPr>
          </a:p>
          <a:p>
            <a:pPr indent="0" lvl="0" marL="0" rtl="0">
              <a:lnSpc>
                <a:spcPct val="90000"/>
              </a:lnSpc>
              <a:spcBef>
                <a:spcPts val="1000"/>
              </a:spcBef>
              <a:spcAft>
                <a:spcPts val="0"/>
              </a:spcAft>
              <a:buNone/>
            </a:pPr>
            <a:r>
              <a:rPr i="1" lang="en" sz="2200">
                <a:latin typeface="Calibri"/>
                <a:ea typeface="Calibri"/>
                <a:cs typeface="Calibri"/>
                <a:sym typeface="Calibri"/>
              </a:rPr>
              <a:t>-Warren Sarle</a:t>
            </a:r>
            <a:endParaRPr i="1" sz="2200">
              <a:latin typeface="Calibri"/>
              <a:ea typeface="Calibri"/>
              <a:cs typeface="Calibri"/>
              <a:sym typeface="Calibri"/>
            </a:endParaRPr>
          </a:p>
          <a:p>
            <a:pPr indent="0" lvl="0" marL="0">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p:txBody>
      </p:sp>
      <p:sp>
        <p:nvSpPr>
          <p:cNvPr id="429" name="Shape 4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Through several methods in determining the optimal PCs to use, we were left with 6 Principal Components </a:t>
            </a:r>
            <a:endParaRPr/>
          </a:p>
          <a:p>
            <a:pPr indent="-342900" lvl="0" marL="457200" rtl="0">
              <a:spcBef>
                <a:spcPts val="0"/>
              </a:spcBef>
              <a:spcAft>
                <a:spcPts val="0"/>
              </a:spcAft>
              <a:buSzPts val="1800"/>
              <a:buChar char="-"/>
            </a:pPr>
            <a:r>
              <a:rPr lang="en"/>
              <a:t>Various relationships were found after performing PCA when comparing the variables to themselves and to PCs 1-6.</a:t>
            </a:r>
            <a:endParaRPr/>
          </a:p>
          <a:p>
            <a:pPr indent="-342900" lvl="0" marL="457200" rtl="0">
              <a:spcBef>
                <a:spcPts val="0"/>
              </a:spcBef>
              <a:spcAft>
                <a:spcPts val="0"/>
              </a:spcAft>
              <a:buSzPts val="1800"/>
              <a:buChar char="-"/>
            </a:pPr>
            <a:r>
              <a:rPr lang="en"/>
              <a:t>Score Plots did not indicate any special point, outlier, or trend/pattern in the plots.</a:t>
            </a:r>
            <a:endParaRPr/>
          </a:p>
          <a:p>
            <a:pPr indent="-342900" lvl="0" marL="457200">
              <a:spcBef>
                <a:spcPts val="0"/>
              </a:spcBef>
              <a:spcAft>
                <a:spcPts val="0"/>
              </a:spcAft>
              <a:buSzPts val="1800"/>
              <a:buChar char="-"/>
            </a:pPr>
            <a:r>
              <a:rPr lang="en"/>
              <a:t>Could not perform cluster analysis because the range of CCC plot was all negative.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Discriminant Analysis </a:t>
            </a:r>
            <a:endParaRPr/>
          </a:p>
          <a:p>
            <a:pPr indent="0" lvl="0" marL="0" rtl="0">
              <a:spcBef>
                <a:spcPts val="0"/>
              </a:spcBef>
              <a:spcAft>
                <a:spcPts val="0"/>
              </a:spcAft>
              <a:buNone/>
            </a:pPr>
            <a:r>
              <a:rPr lang="en"/>
              <a:t>by  Zhi Zeng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Times New Roman"/>
                <a:ea typeface="Times New Roman"/>
                <a:cs typeface="Times New Roman"/>
                <a:sym typeface="Times New Roman"/>
              </a:rPr>
              <a:t>Discriminant Analysis</a:t>
            </a:r>
            <a:endParaRPr b="1">
              <a:latin typeface="Times New Roman"/>
              <a:ea typeface="Times New Roman"/>
              <a:cs typeface="Times New Roman"/>
              <a:sym typeface="Times New Roman"/>
            </a:endParaRPr>
          </a:p>
          <a:p>
            <a:pPr indent="0" lvl="0" marL="0" rtl="0">
              <a:spcBef>
                <a:spcPts val="0"/>
              </a:spcBef>
              <a:spcAft>
                <a:spcPts val="0"/>
              </a:spcAft>
              <a:buNone/>
            </a:pPr>
            <a:r>
              <a:t/>
            </a:r>
            <a:endParaRPr/>
          </a:p>
        </p:txBody>
      </p:sp>
      <p:sp>
        <p:nvSpPr>
          <p:cNvPr id="440" name="Shape 4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nSpc>
                <a:spcPct val="100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spcBef>
                <a:spcPts val="0"/>
              </a:spcBef>
              <a:spcAft>
                <a:spcPts val="1600"/>
              </a:spcAft>
              <a:buNone/>
            </a:pPr>
            <a:r>
              <a:t/>
            </a:r>
            <a:endParaRPr/>
          </a:p>
        </p:txBody>
      </p:sp>
      <p:pic>
        <p:nvPicPr>
          <p:cNvPr id="441" name="Shape 441"/>
          <p:cNvPicPr preferRelativeResize="0"/>
          <p:nvPr/>
        </p:nvPicPr>
        <p:blipFill>
          <a:blip r:embed="rId3">
            <a:alphaModFix/>
          </a:blip>
          <a:stretch>
            <a:fillRect/>
          </a:stretch>
        </p:blipFill>
        <p:spPr>
          <a:xfrm>
            <a:off x="311700" y="1144135"/>
            <a:ext cx="2343500" cy="2855225"/>
          </a:xfrm>
          <a:prstGeom prst="rect">
            <a:avLst/>
          </a:prstGeom>
          <a:noFill/>
          <a:ln>
            <a:noFill/>
          </a:ln>
        </p:spPr>
      </p:pic>
      <p:pic>
        <p:nvPicPr>
          <p:cNvPr id="442" name="Shape 442"/>
          <p:cNvPicPr preferRelativeResize="0"/>
          <p:nvPr/>
        </p:nvPicPr>
        <p:blipFill>
          <a:blip r:embed="rId4">
            <a:alphaModFix/>
          </a:blip>
          <a:stretch>
            <a:fillRect/>
          </a:stretch>
        </p:blipFill>
        <p:spPr>
          <a:xfrm>
            <a:off x="2883622" y="1144130"/>
            <a:ext cx="2343500" cy="2876445"/>
          </a:xfrm>
          <a:prstGeom prst="rect">
            <a:avLst/>
          </a:prstGeom>
          <a:noFill/>
          <a:ln>
            <a:noFill/>
          </a:ln>
        </p:spPr>
      </p:pic>
      <p:sp>
        <p:nvSpPr>
          <p:cNvPr id="443" name="Shape 443"/>
          <p:cNvSpPr/>
          <p:nvPr/>
        </p:nvSpPr>
        <p:spPr>
          <a:xfrm>
            <a:off x="2655200" y="1665500"/>
            <a:ext cx="204000" cy="13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nvSpPr>
        <p:spPr>
          <a:xfrm>
            <a:off x="2655200" y="2351300"/>
            <a:ext cx="204000" cy="13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p:nvPr/>
        </p:nvSpPr>
        <p:spPr>
          <a:xfrm>
            <a:off x="2655200" y="2503700"/>
            <a:ext cx="204000" cy="138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txBox="1"/>
          <p:nvPr/>
        </p:nvSpPr>
        <p:spPr>
          <a:xfrm>
            <a:off x="5251550" y="1328050"/>
            <a:ext cx="3118800" cy="231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Times New Roman"/>
              <a:ea typeface="Times New Roman"/>
              <a:cs typeface="Times New Roman"/>
              <a:sym typeface="Times New Roman"/>
            </a:endParaRPr>
          </a:p>
          <a:p>
            <a:pPr indent="0" lvl="0" marL="0" rtl="0">
              <a:spcBef>
                <a:spcPts val="0"/>
              </a:spcBef>
              <a:spcAft>
                <a:spcPts val="0"/>
              </a:spcAft>
              <a:buNone/>
            </a:pPr>
            <a:r>
              <a:rPr lang="en">
                <a:latin typeface="Times New Roman"/>
                <a:ea typeface="Times New Roman"/>
                <a:cs typeface="Times New Roman"/>
                <a:sym typeface="Times New Roman"/>
              </a:rPr>
              <a:t>wife's hours of work in 1975</a:t>
            </a:r>
            <a:endParaRPr>
              <a:latin typeface="Times New Roman"/>
              <a:ea typeface="Times New Roman"/>
              <a:cs typeface="Times New Roman"/>
              <a:sym typeface="Times New Roman"/>
            </a:endParaRPr>
          </a:p>
          <a:p>
            <a:pPr indent="0" lvl="0" marL="0" rtl="0">
              <a:spcBef>
                <a:spcPts val="0"/>
              </a:spcBef>
              <a:spcAft>
                <a:spcPts val="0"/>
              </a:spcAft>
              <a:buNone/>
            </a:pPr>
            <a:r>
              <a:t/>
            </a:r>
            <a:endParaRPr>
              <a:latin typeface="Times New Roman"/>
              <a:ea typeface="Times New Roman"/>
              <a:cs typeface="Times New Roman"/>
              <a:sym typeface="Times New Roman"/>
            </a:endParaRPr>
          </a:p>
          <a:p>
            <a:pPr indent="0" lvl="0" marL="0" rtl="0">
              <a:spcBef>
                <a:spcPts val="0"/>
              </a:spcBef>
              <a:spcAft>
                <a:spcPts val="0"/>
              </a:spcAft>
              <a:buNone/>
            </a:pPr>
            <a:r>
              <a:t/>
            </a:r>
            <a:endParaRPr>
              <a:latin typeface="Times New Roman"/>
              <a:ea typeface="Times New Roman"/>
              <a:cs typeface="Times New Roman"/>
              <a:sym typeface="Times New Roman"/>
            </a:endParaRPr>
          </a:p>
          <a:p>
            <a:pPr indent="0" lvl="0" marL="0" rtl="0">
              <a:spcBef>
                <a:spcPts val="0"/>
              </a:spcBef>
              <a:spcAft>
                <a:spcPts val="0"/>
              </a:spcAft>
              <a:buNone/>
            </a:pPr>
            <a:r>
              <a:rPr lang="en">
                <a:latin typeface="Times New Roman"/>
                <a:ea typeface="Times New Roman"/>
                <a:cs typeface="Times New Roman"/>
                <a:sym typeface="Times New Roman"/>
              </a:rPr>
              <a:t>wife's average hourly earnings</a:t>
            </a:r>
            <a:endParaRPr>
              <a:latin typeface="Times New Roman"/>
              <a:ea typeface="Times New Roman"/>
              <a:cs typeface="Times New Roman"/>
              <a:sym typeface="Times New Roman"/>
            </a:endParaRPr>
          </a:p>
          <a:p>
            <a:pPr indent="0" lvl="0" marL="0" rtl="0">
              <a:spcBef>
                <a:spcPts val="0"/>
              </a:spcBef>
              <a:spcAft>
                <a:spcPts val="0"/>
              </a:spcAft>
              <a:buNone/>
            </a:pPr>
            <a:r>
              <a:rPr lang="en">
                <a:latin typeface="Times New Roman"/>
                <a:ea typeface="Times New Roman"/>
                <a:cs typeface="Times New Roman"/>
                <a:sym typeface="Times New Roman"/>
              </a:rPr>
              <a:t>wife's wage reported</a:t>
            </a:r>
            <a:endParaRPr>
              <a:latin typeface="Times New Roman"/>
              <a:ea typeface="Times New Roman"/>
              <a:cs typeface="Times New Roman"/>
              <a:sym typeface="Times New Roman"/>
            </a:endParaRPr>
          </a:p>
          <a:p>
            <a:pPr indent="0" lvl="0" marL="0" rtl="0">
              <a:spcBef>
                <a:spcPts val="0"/>
              </a:spcBef>
              <a:spcAft>
                <a:spcPts val="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28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Times New Roman"/>
                <a:ea typeface="Times New Roman"/>
                <a:cs typeface="Times New Roman"/>
                <a:sym typeface="Times New Roman"/>
              </a:rPr>
              <a:t>Density Plots</a:t>
            </a:r>
            <a:endParaRPr b="1">
              <a:latin typeface="Times New Roman"/>
              <a:ea typeface="Times New Roman"/>
              <a:cs typeface="Times New Roman"/>
              <a:sym typeface="Times New Roman"/>
            </a:endParaRPr>
          </a:p>
          <a:p>
            <a:pPr indent="0" lvl="0" marL="0" rtl="0">
              <a:spcBef>
                <a:spcPts val="0"/>
              </a:spcBef>
              <a:spcAft>
                <a:spcPts val="0"/>
              </a:spcAft>
              <a:buNone/>
            </a:pPr>
            <a:r>
              <a:t/>
            </a:r>
            <a:endParaRPr b="1">
              <a:latin typeface="Times New Roman"/>
              <a:ea typeface="Times New Roman"/>
              <a:cs typeface="Times New Roman"/>
              <a:sym typeface="Times New Roman"/>
            </a:endParaRPr>
          </a:p>
        </p:txBody>
      </p:sp>
      <p:sp>
        <p:nvSpPr>
          <p:cNvPr id="452" name="Shape 4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53" name="Shape 453"/>
          <p:cNvPicPr preferRelativeResize="0"/>
          <p:nvPr/>
        </p:nvPicPr>
        <p:blipFill>
          <a:blip r:embed="rId3">
            <a:alphaModFix/>
          </a:blip>
          <a:stretch>
            <a:fillRect/>
          </a:stretch>
        </p:blipFill>
        <p:spPr>
          <a:xfrm>
            <a:off x="311700" y="1229875"/>
            <a:ext cx="5411198" cy="333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Times New Roman"/>
                <a:ea typeface="Times New Roman"/>
                <a:cs typeface="Times New Roman"/>
                <a:sym typeface="Times New Roman"/>
              </a:rPr>
              <a:t>Initial Discriminant Analysis Model</a:t>
            </a:r>
            <a:endParaRPr b="1">
              <a:latin typeface="Times New Roman"/>
              <a:ea typeface="Times New Roman"/>
              <a:cs typeface="Times New Roman"/>
              <a:sym typeface="Times New Roman"/>
            </a:endParaRPr>
          </a:p>
          <a:p>
            <a:pPr indent="0" lvl="0" marL="0" rtl="0">
              <a:spcBef>
                <a:spcPts val="0"/>
              </a:spcBef>
              <a:spcAft>
                <a:spcPts val="0"/>
              </a:spcAft>
              <a:buNone/>
            </a:pPr>
            <a:r>
              <a:t/>
            </a:r>
            <a:endParaRPr b="1">
              <a:latin typeface="Times New Roman"/>
              <a:ea typeface="Times New Roman"/>
              <a:cs typeface="Times New Roman"/>
              <a:sym typeface="Times New Roman"/>
            </a:endParaRPr>
          </a:p>
        </p:txBody>
      </p:sp>
      <p:sp>
        <p:nvSpPr>
          <p:cNvPr id="459" name="Shape 4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rPr lang="en" sz="1400">
                <a:solidFill>
                  <a:srgbClr val="000000"/>
                </a:solidFill>
                <a:latin typeface="Times New Roman"/>
                <a:ea typeface="Times New Roman"/>
                <a:cs typeface="Times New Roman"/>
                <a:sym typeface="Times New Roman"/>
              </a:rPr>
              <a:t>The p-value for the test of homogeneity of within covariance is less than 0.0001. </a:t>
            </a:r>
            <a:endParaRPr sz="1400">
              <a:solidFill>
                <a:srgbClr val="000000"/>
              </a:solidFill>
              <a:latin typeface="Times New Roman"/>
              <a:ea typeface="Times New Roman"/>
              <a:cs typeface="Times New Roman"/>
              <a:sym typeface="Times New Roman"/>
            </a:endParaRPr>
          </a:p>
          <a:p>
            <a:pPr indent="0" lvl="0" marL="0" rtl="0">
              <a:spcBef>
                <a:spcPts val="1600"/>
              </a:spcBef>
              <a:spcAft>
                <a:spcPts val="0"/>
              </a:spcAft>
              <a:buNone/>
            </a:pPr>
            <a:r>
              <a:rPr lang="en" sz="1400">
                <a:solidFill>
                  <a:srgbClr val="000000"/>
                </a:solidFill>
                <a:latin typeface="Times New Roman"/>
                <a:ea typeface="Times New Roman"/>
                <a:cs typeface="Times New Roman"/>
                <a:sym typeface="Times New Roman"/>
              </a:rPr>
              <a:t>The covariance matrix is not identical.</a:t>
            </a:r>
            <a:endParaRPr sz="1400">
              <a:solidFill>
                <a:srgbClr val="000000"/>
              </a:solidFill>
              <a:latin typeface="Times New Roman"/>
              <a:ea typeface="Times New Roman"/>
              <a:cs typeface="Times New Roman"/>
              <a:sym typeface="Times New Roman"/>
            </a:endParaRPr>
          </a:p>
          <a:p>
            <a:pPr indent="0" lvl="0" marL="0" rtl="0">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spcBef>
                <a:spcPts val="1600"/>
              </a:spcBef>
              <a:spcAft>
                <a:spcPts val="1600"/>
              </a:spcAft>
              <a:buNone/>
            </a:pPr>
            <a:r>
              <a:t/>
            </a:r>
            <a:endParaRPr sz="1200">
              <a:latin typeface="Times New Roman"/>
              <a:ea typeface="Times New Roman"/>
              <a:cs typeface="Times New Roman"/>
              <a:sym typeface="Times New Roman"/>
            </a:endParaRPr>
          </a:p>
        </p:txBody>
      </p:sp>
      <p:pic>
        <p:nvPicPr>
          <p:cNvPr id="460" name="Shape 460"/>
          <p:cNvPicPr preferRelativeResize="0"/>
          <p:nvPr/>
        </p:nvPicPr>
        <p:blipFill>
          <a:blip r:embed="rId3">
            <a:alphaModFix/>
          </a:blip>
          <a:stretch>
            <a:fillRect/>
          </a:stretch>
        </p:blipFill>
        <p:spPr>
          <a:xfrm>
            <a:off x="2500313" y="1219200"/>
            <a:ext cx="4143375" cy="133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66" name="Shape 46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sz="1200">
              <a:solidFill>
                <a:srgbClr val="000000"/>
              </a:solidFill>
              <a:latin typeface="Arial"/>
              <a:ea typeface="Arial"/>
              <a:cs typeface="Arial"/>
              <a:sym typeface="Arial"/>
            </a:endParaRPr>
          </a:p>
          <a:p>
            <a:pPr indent="0" lvl="0" marL="0" rtl="0">
              <a:spcBef>
                <a:spcPts val="1600"/>
              </a:spcBef>
              <a:spcAft>
                <a:spcPts val="0"/>
              </a:spcAft>
              <a:buNone/>
            </a:pPr>
            <a:r>
              <a:rPr lang="en">
                <a:solidFill>
                  <a:srgbClr val="000000"/>
                </a:solidFill>
                <a:latin typeface="Times New Roman"/>
                <a:ea typeface="Times New Roman"/>
                <a:cs typeface="Times New Roman"/>
                <a:sym typeface="Times New Roman"/>
              </a:rPr>
              <a:t>The MANOVA tests show p-values less than 0.0001, thus we can conclude that there are significant differences in some characteristics between the two levels of work.</a:t>
            </a:r>
            <a:endParaRPr>
              <a:solidFill>
                <a:srgbClr val="000000"/>
              </a:solidFill>
              <a:latin typeface="Times New Roman"/>
              <a:ea typeface="Times New Roman"/>
              <a:cs typeface="Times New Roman"/>
              <a:sym typeface="Times New Roman"/>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467" name="Shape 467"/>
          <p:cNvPicPr preferRelativeResize="0"/>
          <p:nvPr/>
        </p:nvPicPr>
        <p:blipFill>
          <a:blip r:embed="rId3">
            <a:alphaModFix/>
          </a:blip>
          <a:stretch>
            <a:fillRect/>
          </a:stretch>
        </p:blipFill>
        <p:spPr>
          <a:xfrm>
            <a:off x="1662125" y="1204925"/>
            <a:ext cx="4706024" cy="1964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3" name="Shape 47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74" name="Shape 474"/>
          <p:cNvPicPr preferRelativeResize="0"/>
          <p:nvPr/>
        </p:nvPicPr>
        <p:blipFill>
          <a:blip r:embed="rId3">
            <a:alphaModFix/>
          </a:blip>
          <a:stretch>
            <a:fillRect/>
          </a:stretch>
        </p:blipFill>
        <p:spPr>
          <a:xfrm>
            <a:off x="311697" y="1017797"/>
            <a:ext cx="3993000" cy="3650150"/>
          </a:xfrm>
          <a:prstGeom prst="rect">
            <a:avLst/>
          </a:prstGeom>
          <a:noFill/>
          <a:ln>
            <a:noFill/>
          </a:ln>
        </p:spPr>
      </p:pic>
      <p:sp>
        <p:nvSpPr>
          <p:cNvPr id="475" name="Shape 475"/>
          <p:cNvSpPr txBox="1"/>
          <p:nvPr/>
        </p:nvSpPr>
        <p:spPr>
          <a:xfrm>
            <a:off x="4596500" y="1461400"/>
            <a:ext cx="3886200" cy="229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Times New Roman"/>
                <a:ea typeface="Times New Roman"/>
                <a:cs typeface="Times New Roman"/>
                <a:sym typeface="Times New Roman"/>
              </a:rPr>
              <a:t>The cross-validation estimated overall</a:t>
            </a:r>
            <a:r>
              <a:rPr lang="en" sz="1800"/>
              <a:t> </a:t>
            </a:r>
            <a:r>
              <a:rPr lang="en" sz="1800">
                <a:latin typeface="Times New Roman"/>
                <a:ea typeface="Times New Roman"/>
                <a:cs typeface="Times New Roman"/>
                <a:sym typeface="Times New Roman"/>
              </a:rPr>
              <a:t>error is 0.2922</a:t>
            </a:r>
            <a:r>
              <a:rPr lang="en" sz="1800"/>
              <a:t> </a:t>
            </a:r>
            <a:r>
              <a:rPr lang="en" sz="1800">
                <a:latin typeface="Times New Roman"/>
                <a:ea typeface="Times New Roman"/>
                <a:cs typeface="Times New Roman"/>
                <a:sym typeface="Times New Roman"/>
              </a:rPr>
              <a:t>based on proportional-prior discriminant analysis, thus the accuracy is about 0.7078. </a:t>
            </a:r>
            <a:endParaRPr sz="1800">
              <a:latin typeface="Times New Roman"/>
              <a:ea typeface="Times New Roman"/>
              <a:cs typeface="Times New Roman"/>
              <a:sym typeface="Times New Roman"/>
            </a:endParaRPr>
          </a:p>
          <a:p>
            <a:pPr indent="0" lvl="0" marL="0" rtl="0">
              <a:spcBef>
                <a:spcPts val="0"/>
              </a:spcBef>
              <a:spcAft>
                <a:spcPts val="0"/>
              </a:spcAft>
              <a:buNone/>
            </a:pPr>
            <a:r>
              <a:t/>
            </a:r>
            <a:endParaRPr/>
          </a:p>
        </p:txBody>
      </p:sp>
      <p:sp>
        <p:nvSpPr>
          <p:cNvPr id="476" name="Shape 476"/>
          <p:cNvSpPr/>
          <p:nvPr/>
        </p:nvSpPr>
        <p:spPr>
          <a:xfrm>
            <a:off x="1983925" y="2416625"/>
            <a:ext cx="465300"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2784025" y="2073725"/>
            <a:ext cx="465300"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a:latin typeface="Times New Roman"/>
                <a:ea typeface="Times New Roman"/>
                <a:cs typeface="Times New Roman"/>
                <a:sym typeface="Times New Roman"/>
              </a:rPr>
              <a:t>Stepwise Variable Selection</a:t>
            </a:r>
            <a:endParaRPr b="1">
              <a:latin typeface="Times New Roman"/>
              <a:ea typeface="Times New Roman"/>
              <a:cs typeface="Times New Roman"/>
              <a:sym typeface="Times New Roman"/>
            </a:endParaRPr>
          </a:p>
          <a:p>
            <a:pPr indent="0" lvl="0" marL="0" rtl="0">
              <a:spcBef>
                <a:spcPts val="0"/>
              </a:spcBef>
              <a:spcAft>
                <a:spcPts val="0"/>
              </a:spcAft>
              <a:buNone/>
            </a:pPr>
            <a:r>
              <a:t/>
            </a:r>
            <a:endParaRPr/>
          </a:p>
        </p:txBody>
      </p:sp>
      <p:sp>
        <p:nvSpPr>
          <p:cNvPr id="483" name="Shape 48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84" name="Shape 484"/>
          <p:cNvPicPr preferRelativeResize="0"/>
          <p:nvPr/>
        </p:nvPicPr>
        <p:blipFill>
          <a:blip r:embed="rId3">
            <a:alphaModFix/>
          </a:blip>
          <a:stretch>
            <a:fillRect/>
          </a:stretch>
        </p:blipFill>
        <p:spPr>
          <a:xfrm>
            <a:off x="395475" y="1262075"/>
            <a:ext cx="8333188" cy="3306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Times New Roman"/>
                <a:ea typeface="Times New Roman"/>
                <a:cs typeface="Times New Roman"/>
                <a:sym typeface="Times New Roman"/>
              </a:rPr>
              <a:t>Variable Selected Model for </a:t>
            </a:r>
            <a:r>
              <a:rPr b="1" i="1" lang="en">
                <a:latin typeface="Times New Roman"/>
                <a:ea typeface="Times New Roman"/>
                <a:cs typeface="Times New Roman"/>
                <a:sym typeface="Times New Roman"/>
              </a:rPr>
              <a:t>Work</a:t>
            </a:r>
            <a:endParaRPr b="1" i="1">
              <a:latin typeface="Times New Roman"/>
              <a:ea typeface="Times New Roman"/>
              <a:cs typeface="Times New Roman"/>
              <a:sym typeface="Times New Roman"/>
            </a:endParaRPr>
          </a:p>
          <a:p>
            <a:pPr indent="0" lvl="0" marL="0" rtl="0">
              <a:spcBef>
                <a:spcPts val="0"/>
              </a:spcBef>
              <a:spcAft>
                <a:spcPts val="0"/>
              </a:spcAft>
              <a:buNone/>
            </a:pPr>
            <a:r>
              <a:t/>
            </a:r>
            <a:endParaRPr/>
          </a:p>
        </p:txBody>
      </p:sp>
      <p:sp>
        <p:nvSpPr>
          <p:cNvPr id="490" name="Shape 49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91" name="Shape 491"/>
          <p:cNvPicPr preferRelativeResize="0"/>
          <p:nvPr/>
        </p:nvPicPr>
        <p:blipFill>
          <a:blip r:embed="rId3">
            <a:alphaModFix/>
          </a:blip>
          <a:stretch>
            <a:fillRect/>
          </a:stretch>
        </p:blipFill>
        <p:spPr>
          <a:xfrm>
            <a:off x="357875" y="1110350"/>
            <a:ext cx="3841250" cy="3458526"/>
          </a:xfrm>
          <a:prstGeom prst="rect">
            <a:avLst/>
          </a:prstGeom>
          <a:noFill/>
          <a:ln>
            <a:noFill/>
          </a:ln>
        </p:spPr>
      </p:pic>
      <p:sp>
        <p:nvSpPr>
          <p:cNvPr id="492" name="Shape 492"/>
          <p:cNvSpPr txBox="1"/>
          <p:nvPr/>
        </p:nvSpPr>
        <p:spPr>
          <a:xfrm>
            <a:off x="4514850" y="1445075"/>
            <a:ext cx="3363600" cy="2187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Times New Roman"/>
                <a:ea typeface="Times New Roman"/>
                <a:cs typeface="Times New Roman"/>
                <a:sym typeface="Times New Roman"/>
              </a:rPr>
              <a:t>The cross-validation estimated overall error rate drop from 0.2922 to 0.2749. The error rate for both group become lower than previous model.</a:t>
            </a:r>
            <a:endParaRPr sz="1800">
              <a:latin typeface="Times New Roman"/>
              <a:ea typeface="Times New Roman"/>
              <a:cs typeface="Times New Roman"/>
              <a:sym typeface="Times New Roman"/>
            </a:endParaRPr>
          </a:p>
          <a:p>
            <a:pPr indent="0" lvl="0" marL="0" rtl="0">
              <a:spcBef>
                <a:spcPts val="0"/>
              </a:spcBef>
              <a:spcAft>
                <a:spcPts val="0"/>
              </a:spcAft>
              <a:buNone/>
            </a:pPr>
            <a:r>
              <a:t/>
            </a:r>
            <a:endParaRPr/>
          </a:p>
        </p:txBody>
      </p:sp>
      <p:sp>
        <p:nvSpPr>
          <p:cNvPr id="493" name="Shape 493"/>
          <p:cNvSpPr/>
          <p:nvPr/>
        </p:nvSpPr>
        <p:spPr>
          <a:xfrm>
            <a:off x="1983925" y="2416625"/>
            <a:ext cx="465300"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2773125" y="2081825"/>
            <a:ext cx="465300"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ctrTitle"/>
          </p:nvPr>
        </p:nvSpPr>
        <p:spPr>
          <a:xfrm>
            <a:off x="426650" y="468947"/>
            <a:ext cx="8222100" cy="838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111" name="Shape 111"/>
          <p:cNvSpPr txBox="1"/>
          <p:nvPr>
            <p:ph idx="1" type="subTitle"/>
          </p:nvPr>
        </p:nvSpPr>
        <p:spPr>
          <a:xfrm>
            <a:off x="598100" y="1396126"/>
            <a:ext cx="8222100" cy="34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200"/>
          </a:p>
          <a:p>
            <a:pPr indent="0" lvl="0" marL="0" rtl="0" algn="ctr">
              <a:spcBef>
                <a:spcPts val="0"/>
              </a:spcBef>
              <a:spcAft>
                <a:spcPts val="0"/>
              </a:spcAft>
              <a:buNone/>
            </a:pPr>
            <a:r>
              <a:rPr lang="en" sz="4200"/>
              <a:t>Multiple Linear Regression</a:t>
            </a:r>
            <a:endParaRPr sz="4200"/>
          </a:p>
          <a:p>
            <a:pPr indent="0" lvl="0" marL="0" rtl="0" algn="ctr">
              <a:spcBef>
                <a:spcPts val="0"/>
              </a:spcBef>
              <a:spcAft>
                <a:spcPts val="0"/>
              </a:spcAft>
              <a:buNone/>
            </a:pPr>
            <a:r>
              <a:rPr lang="en" sz="2400"/>
              <a:t>Roshen Samuel</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500" name="Shape 50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Based on our final model, the factors that being kept are, number of children less than 6 years old, family income, previous labor experience education, husband’s age,wage and work hours.</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In 1975, Few females could serve in posts with high payment and titles unless they were highly educated. </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2000">
                <a:solidFill>
                  <a:srgbClr val="000000"/>
                </a:solidFill>
                <a:latin typeface="Times New Roman"/>
                <a:ea typeface="Times New Roman"/>
                <a:cs typeface="Times New Roman"/>
                <a:sym typeface="Times New Roman"/>
              </a:rPr>
              <a:t>If the male can earn enough money to support the whole family and the family has young children, the female is more likely to work less.</a:t>
            </a:r>
            <a:endParaRPr sz="2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311700" y="1256050"/>
            <a:ext cx="8520600" cy="2030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Thank you!</a:t>
            </a:r>
            <a:endParaRPr/>
          </a:p>
        </p:txBody>
      </p:sp>
      <p:sp>
        <p:nvSpPr>
          <p:cNvPr id="506" name="Shape 506"/>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Introduction of Model</a:t>
            </a:r>
            <a:endParaRPr/>
          </a:p>
        </p:txBody>
      </p:sp>
      <p:sp>
        <p:nvSpPr>
          <p:cNvPr id="117" name="Shape 1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In today’s society, the amount of variables in a mother/wife’s family often </a:t>
            </a:r>
            <a:r>
              <a:rPr lang="en" sz="1400"/>
              <a:t>affect</a:t>
            </a:r>
            <a:r>
              <a:rPr lang="en" sz="1400"/>
              <a:t> how much of time a wife/mother is working versus how much time she is able to dedicate for her family.</a:t>
            </a:r>
            <a:endParaRPr sz="1400"/>
          </a:p>
          <a:p>
            <a:pPr indent="0" lvl="0" marL="0" rtl="0">
              <a:spcBef>
                <a:spcPts val="1600"/>
              </a:spcBef>
              <a:spcAft>
                <a:spcPts val="0"/>
              </a:spcAft>
              <a:buNone/>
            </a:pPr>
            <a:r>
              <a:rPr lang="en" sz="1400"/>
              <a:t>The purpose of this analysis is to see how much of an impact does a husband and having children along with their specific traits have on the amount of hours the woman works? Specifically, </a:t>
            </a:r>
            <a:endParaRPr sz="1400"/>
          </a:p>
          <a:p>
            <a:pPr indent="-317500" lvl="0" marL="457200" rtl="0">
              <a:spcBef>
                <a:spcPts val="1600"/>
              </a:spcBef>
              <a:spcAft>
                <a:spcPts val="0"/>
              </a:spcAft>
              <a:buSzPts val="1400"/>
              <a:buAutoNum type="arabicPeriod"/>
            </a:pPr>
            <a:r>
              <a:rPr lang="en" sz="1400"/>
              <a:t>What variables relating to children and the husband are most important when examining the amount of hours the wife worked in a year? </a:t>
            </a:r>
            <a:endParaRPr sz="1400"/>
          </a:p>
          <a:p>
            <a:pPr indent="-317500" lvl="0" marL="457200" rtl="0">
              <a:spcBef>
                <a:spcPts val="0"/>
              </a:spcBef>
              <a:spcAft>
                <a:spcPts val="0"/>
              </a:spcAft>
              <a:buSzPts val="1400"/>
              <a:buAutoNum type="arabicPeriod"/>
            </a:pPr>
            <a:r>
              <a:rPr lang="en" sz="1400"/>
              <a:t>How much of an impact did the important childrens variable have? </a:t>
            </a:r>
            <a:endParaRPr sz="1400"/>
          </a:p>
          <a:p>
            <a:pPr indent="-317500" lvl="0" marL="457200" rtl="0">
              <a:spcBef>
                <a:spcPts val="0"/>
              </a:spcBef>
              <a:spcAft>
                <a:spcPts val="0"/>
              </a:spcAft>
              <a:buSzPts val="1400"/>
              <a:buAutoNum type="arabicPeriod"/>
            </a:pPr>
            <a:r>
              <a:rPr lang="en" sz="1400"/>
              <a:t>How much of an impact did the important husband variables have? </a:t>
            </a:r>
            <a:endParaRPr sz="1400"/>
          </a:p>
          <a:p>
            <a:pPr indent="-317500" lvl="0" marL="457200" rtl="0">
              <a:spcBef>
                <a:spcPts val="0"/>
              </a:spcBef>
              <a:spcAft>
                <a:spcPts val="0"/>
              </a:spcAft>
              <a:buSzPts val="1400"/>
              <a:buAutoNum type="arabicPeriod"/>
            </a:pPr>
            <a:r>
              <a:rPr lang="en" sz="1400"/>
              <a:t>Is there any relation to the husband’s education level and the amount of hours the wife worked? </a:t>
            </a:r>
            <a:endParaRPr sz="1400"/>
          </a:p>
          <a:p>
            <a:pPr indent="0" lvl="0" marL="0" rtl="0">
              <a:lnSpc>
                <a:spcPct val="100000"/>
              </a:lnSpc>
              <a:spcBef>
                <a:spcPts val="1600"/>
              </a:spcBef>
              <a:spcAft>
                <a:spcPts val="0"/>
              </a:spcAft>
              <a:buNone/>
            </a:pPr>
            <a:r>
              <a:t/>
            </a:r>
            <a:endParaRPr sz="1000">
              <a:latin typeface="Calibri"/>
              <a:ea typeface="Calibri"/>
              <a:cs typeface="Calibri"/>
              <a:sym typeface="Calibri"/>
            </a:endParaRPr>
          </a:p>
          <a:p>
            <a:pPr indent="0" lvl="0" marL="0" rtl="0">
              <a:lnSpc>
                <a:spcPct val="100000"/>
              </a:lnSpc>
              <a:spcBef>
                <a:spcPts val="1600"/>
              </a:spcBef>
              <a:spcAft>
                <a:spcPts val="1600"/>
              </a:spcAft>
              <a:buNone/>
            </a:pPr>
            <a:r>
              <a:t/>
            </a:r>
            <a:endParaRPr sz="1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Boxplots of variables - Children</a:t>
            </a:r>
            <a:endParaRPr/>
          </a:p>
        </p:txBody>
      </p:sp>
      <p:sp>
        <p:nvSpPr>
          <p:cNvPr id="123" name="Shape 1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24" name="Shape 124"/>
          <p:cNvPicPr preferRelativeResize="0"/>
          <p:nvPr/>
        </p:nvPicPr>
        <p:blipFill>
          <a:blip r:embed="rId3">
            <a:alphaModFix/>
          </a:blip>
          <a:stretch>
            <a:fillRect/>
          </a:stretch>
        </p:blipFill>
        <p:spPr>
          <a:xfrm>
            <a:off x="311700" y="1185450"/>
            <a:ext cx="4027402" cy="3062849"/>
          </a:xfrm>
          <a:prstGeom prst="rect">
            <a:avLst/>
          </a:prstGeom>
          <a:noFill/>
          <a:ln>
            <a:noFill/>
          </a:ln>
        </p:spPr>
      </p:pic>
      <p:pic>
        <p:nvPicPr>
          <p:cNvPr id="125" name="Shape 125"/>
          <p:cNvPicPr preferRelativeResize="0"/>
          <p:nvPr/>
        </p:nvPicPr>
        <p:blipFill>
          <a:blip r:embed="rId4">
            <a:alphaModFix/>
          </a:blip>
          <a:stretch>
            <a:fillRect/>
          </a:stretch>
        </p:blipFill>
        <p:spPr>
          <a:xfrm>
            <a:off x="4436825" y="1186538"/>
            <a:ext cx="4027402" cy="30606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Scatterp</a:t>
            </a:r>
            <a:r>
              <a:rPr lang="en"/>
              <a:t>lots of Variables - Husband’s Work Hours</a:t>
            </a:r>
            <a:endParaRPr/>
          </a:p>
        </p:txBody>
      </p:sp>
      <p:sp>
        <p:nvSpPr>
          <p:cNvPr id="131" name="Shape 1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32" name="Shape 132"/>
          <p:cNvPicPr preferRelativeResize="0"/>
          <p:nvPr/>
        </p:nvPicPr>
        <p:blipFill>
          <a:blip r:embed="rId3">
            <a:alphaModFix/>
          </a:blip>
          <a:stretch>
            <a:fillRect/>
          </a:stretch>
        </p:blipFill>
        <p:spPr>
          <a:xfrm>
            <a:off x="311699" y="1074550"/>
            <a:ext cx="4835974" cy="3649649"/>
          </a:xfrm>
          <a:prstGeom prst="rect">
            <a:avLst/>
          </a:prstGeom>
          <a:noFill/>
          <a:ln>
            <a:noFill/>
          </a:ln>
        </p:spPr>
      </p:pic>
      <p:sp>
        <p:nvSpPr>
          <p:cNvPr id="133" name="Shape 133"/>
          <p:cNvSpPr txBox="1"/>
          <p:nvPr/>
        </p:nvSpPr>
        <p:spPr>
          <a:xfrm>
            <a:off x="5439925" y="1571850"/>
            <a:ext cx="3198300" cy="195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
              <a:t>There is no </a:t>
            </a:r>
            <a:r>
              <a:rPr b="1" i="1" lang="en"/>
              <a:t>obvious</a:t>
            </a:r>
            <a:r>
              <a:rPr b="1" i="1" lang="en"/>
              <a:t> correlation between number of hours worked by the wife and the numbers of hours worked by the husband. </a:t>
            </a:r>
            <a:endParaRPr b="1" i="1"/>
          </a:p>
          <a:p>
            <a:pPr indent="0" lvl="0" marL="0">
              <a:spcBef>
                <a:spcPts val="0"/>
              </a:spcBef>
              <a:spcAft>
                <a:spcPts val="0"/>
              </a:spcAft>
              <a:buNone/>
            </a:pPr>
            <a:r>
              <a:t/>
            </a:r>
            <a:endParaRPr i="1"/>
          </a:p>
          <a:p>
            <a:pPr indent="0" lvl="0" marL="0">
              <a:spcBef>
                <a:spcPts val="0"/>
              </a:spcBef>
              <a:spcAft>
                <a:spcPts val="0"/>
              </a:spcAft>
              <a:buNone/>
            </a:pPr>
            <a:r>
              <a:rPr b="1" i="1" lang="en"/>
              <a:t>However, we can see that there are a lot of </a:t>
            </a:r>
            <a:r>
              <a:rPr b="1" i="1" lang="en"/>
              <a:t>observations</a:t>
            </a:r>
            <a:r>
              <a:rPr b="1" i="1" lang="en"/>
              <a:t> in which the wife did not (or barely) worked in 1975. </a:t>
            </a:r>
            <a:endParaRPr b="1"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Plots of variables - Age of Husband</a:t>
            </a:r>
            <a:endParaRPr/>
          </a:p>
        </p:txBody>
      </p:sp>
      <p:sp>
        <p:nvSpPr>
          <p:cNvPr id="139" name="Shape 1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140" name="Shape 140"/>
          <p:cNvPicPr preferRelativeResize="0"/>
          <p:nvPr/>
        </p:nvPicPr>
        <p:blipFill>
          <a:blip r:embed="rId3">
            <a:alphaModFix/>
          </a:blip>
          <a:stretch>
            <a:fillRect/>
          </a:stretch>
        </p:blipFill>
        <p:spPr>
          <a:xfrm>
            <a:off x="388875" y="1169875"/>
            <a:ext cx="4326474" cy="3293800"/>
          </a:xfrm>
          <a:prstGeom prst="rect">
            <a:avLst/>
          </a:prstGeom>
          <a:noFill/>
          <a:ln>
            <a:noFill/>
          </a:ln>
        </p:spPr>
      </p:pic>
      <p:sp>
        <p:nvSpPr>
          <p:cNvPr id="141" name="Shape 141"/>
          <p:cNvSpPr txBox="1"/>
          <p:nvPr/>
        </p:nvSpPr>
        <p:spPr>
          <a:xfrm>
            <a:off x="5439925" y="1571850"/>
            <a:ext cx="3198300" cy="195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i="1" lang="en"/>
              <a:t>The wife’s work hours is not solely dependent on the husband’s age (regardless of the husband’s age, the wife’s work hours do not really change). </a:t>
            </a:r>
            <a:endParaRPr b="1" i="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